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notesMasterIdLst>
    <p:notesMasterId r:id="rId12"/>
  </p:notesMasterIdLst>
  <p:sldIdLst>
    <p:sldId id="257" r:id="rId2"/>
    <p:sldId id="290" r:id="rId3"/>
    <p:sldId id="291" r:id="rId4"/>
    <p:sldId id="292" r:id="rId5"/>
    <p:sldId id="294" r:id="rId6"/>
    <p:sldId id="295" r:id="rId7"/>
    <p:sldId id="296" r:id="rId8"/>
    <p:sldId id="287" r:id="rId9"/>
    <p:sldId id="289" r:id="rId10"/>
    <p:sldId id="297" r:id="rId11"/>
  </p:sldIdLst>
  <p:sldSz cx="9144000" cy="6858000" type="screen4x3"/>
  <p:notesSz cx="7010400" cy="9296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F7F2B25-5379-4C35-B01A-98BC72301322}" type="datetimeFigureOut">
              <a:rPr lang="es-CL" smtClean="0"/>
              <a:pPr/>
              <a:t>11-01-2016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B27E876-F6AC-4376-8186-D57E43C9DB0C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2362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7E876-F6AC-4376-8186-D57E43C9DB0C}" type="slidenum">
              <a:rPr lang="es-CL" smtClean="0"/>
              <a:pPr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1280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A8DF-9AF9-4D4D-B7B7-22F7DEF0AAD9}" type="datetimeFigureOut">
              <a:rPr lang="es-CL" smtClean="0"/>
              <a:pPr/>
              <a:t>11-01-2016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D251-FB7E-4520-AFA8-3445B117FED4}" type="slidenum">
              <a:rPr lang="es-CL" smtClean="0"/>
              <a:pPr/>
              <a:t>‹Nº›</a:t>
            </a:fld>
            <a:endParaRPr lang="es-C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2835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A8DF-9AF9-4D4D-B7B7-22F7DEF0AAD9}" type="datetimeFigureOut">
              <a:rPr lang="es-CL" smtClean="0"/>
              <a:pPr/>
              <a:t>11-01-2016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D251-FB7E-4520-AFA8-3445B117FED4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7789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A8DF-9AF9-4D4D-B7B7-22F7DEF0AAD9}" type="datetimeFigureOut">
              <a:rPr lang="es-CL" smtClean="0"/>
              <a:pPr/>
              <a:t>11-01-2016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D251-FB7E-4520-AFA8-3445B117FED4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647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A8DF-9AF9-4D4D-B7B7-22F7DEF0AAD9}" type="datetimeFigureOut">
              <a:rPr lang="es-CL" smtClean="0"/>
              <a:pPr/>
              <a:t>11-01-2016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D251-FB7E-4520-AFA8-3445B117FED4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322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A8DF-9AF9-4D4D-B7B7-22F7DEF0AAD9}" type="datetimeFigureOut">
              <a:rPr lang="es-CL" smtClean="0"/>
              <a:pPr/>
              <a:t>11-01-2016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D251-FB7E-4520-AFA8-3445B117FED4}" type="slidenum">
              <a:rPr lang="es-CL" smtClean="0"/>
              <a:pPr/>
              <a:t>‹Nº›</a:t>
            </a:fld>
            <a:endParaRPr lang="es-C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4769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A8DF-9AF9-4D4D-B7B7-22F7DEF0AAD9}" type="datetimeFigureOut">
              <a:rPr lang="es-CL" smtClean="0"/>
              <a:pPr/>
              <a:t>11-01-2016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D251-FB7E-4520-AFA8-3445B117FED4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5974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A8DF-9AF9-4D4D-B7B7-22F7DEF0AAD9}" type="datetimeFigureOut">
              <a:rPr lang="es-CL" smtClean="0"/>
              <a:pPr/>
              <a:t>11-01-2016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D251-FB7E-4520-AFA8-3445B117FED4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3108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A8DF-9AF9-4D4D-B7B7-22F7DEF0AAD9}" type="datetimeFigureOut">
              <a:rPr lang="es-CL" smtClean="0"/>
              <a:pPr/>
              <a:t>11-01-2016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D251-FB7E-4520-AFA8-3445B117FED4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7400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A8DF-9AF9-4D4D-B7B7-22F7DEF0AAD9}" type="datetimeFigureOut">
              <a:rPr lang="es-CL" smtClean="0"/>
              <a:pPr/>
              <a:t>11-01-2016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D251-FB7E-4520-AFA8-3445B117FED4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901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F310A8DF-9AF9-4D4D-B7B7-22F7DEF0AAD9}" type="datetimeFigureOut">
              <a:rPr lang="es-CL" smtClean="0"/>
              <a:pPr/>
              <a:t>11-01-2016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7BD251-FB7E-4520-AFA8-3445B117FED4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8396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A8DF-9AF9-4D4D-B7B7-22F7DEF0AAD9}" type="datetimeFigureOut">
              <a:rPr lang="es-CL" smtClean="0"/>
              <a:pPr/>
              <a:t>11-01-2016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D251-FB7E-4520-AFA8-3445B117FED4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0506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310A8DF-9AF9-4D4D-B7B7-22F7DEF0AAD9}" type="datetimeFigureOut">
              <a:rPr lang="es-CL" smtClean="0"/>
              <a:pPr/>
              <a:t>11-01-2016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07BD251-FB7E-4520-AFA8-3445B117FED4}" type="slidenum">
              <a:rPr lang="es-CL" smtClean="0"/>
              <a:pPr/>
              <a:t>‹Nº›</a:t>
            </a:fld>
            <a:endParaRPr lang="es-CL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2377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23728" y="457200"/>
            <a:ext cx="6552728" cy="1243608"/>
          </a:xfrm>
        </p:spPr>
        <p:txBody>
          <a:bodyPr>
            <a:normAutofit/>
          </a:bodyPr>
          <a:lstStyle/>
          <a:p>
            <a:pPr algn="r">
              <a:lnSpc>
                <a:spcPts val="1300"/>
              </a:lnSpc>
              <a:spcAft>
                <a:spcPts val="0"/>
              </a:spcAft>
            </a:pPr>
            <a:r>
              <a:rPr lang="es-ES" sz="2000" b="1" baseline="30000" dirty="0" smtClean="0">
                <a:solidFill>
                  <a:srgbClr val="002060"/>
                </a:solidFill>
                <a:latin typeface="Arial"/>
                <a:ea typeface="Times New Roman"/>
                <a:cs typeface="Arial"/>
              </a:rPr>
              <a:t>ASOCIACION  NACIONAL de FUNCIONARIOS  del  TRABAJO de CHILE</a:t>
            </a:r>
            <a:r>
              <a:rPr lang="es-CL" sz="2000" baseline="30000" dirty="0" smtClean="0">
                <a:latin typeface="Arial (W1)"/>
                <a:ea typeface="Calibri"/>
                <a:cs typeface="Arial"/>
              </a:rPr>
              <a:t/>
            </a:r>
            <a:br>
              <a:rPr lang="es-CL" sz="2000" baseline="30000" dirty="0" smtClean="0">
                <a:latin typeface="Arial (W1)"/>
                <a:ea typeface="Calibri"/>
                <a:cs typeface="Arial"/>
              </a:rPr>
            </a:br>
            <a:endParaRPr lang="es-CL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800" b="1" dirty="0" smtClean="0"/>
              <a:t>PRESENTACION </a:t>
            </a:r>
            <a:endParaRPr lang="es-ES_tradnl" sz="2800" b="1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800" b="1" dirty="0" smtClean="0"/>
              <a:t>EQUIPO DIRECTIVO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800" b="1" dirty="0" smtClean="0"/>
              <a:t>11.01.15</a:t>
            </a:r>
            <a:r>
              <a:rPr lang="es-ES_tradnl" sz="2800" b="1" dirty="0" smtClean="0"/>
              <a:t> </a:t>
            </a:r>
            <a:endParaRPr lang="es-ES_tradnl" sz="2800" b="1" dirty="0" smtClean="0"/>
          </a:p>
          <a:p>
            <a:pPr algn="ctr">
              <a:buNone/>
            </a:pPr>
            <a:endParaRPr lang="es-ES_tradnl" b="1" i="1" dirty="0" smtClean="0"/>
          </a:p>
          <a:p>
            <a:pPr algn="ctr">
              <a:buNone/>
            </a:pPr>
            <a:r>
              <a:rPr lang="es-ES_tradnl" b="1" i="1" dirty="0" smtClean="0"/>
              <a:t>“</a:t>
            </a:r>
            <a:r>
              <a:rPr lang="es-ES_tradnl" b="1" i="1" dirty="0" smtClean="0"/>
              <a:t>PARA UN 2016 CLAVE, </a:t>
            </a:r>
            <a:r>
              <a:rPr lang="es-ES_tradnl" b="1" i="1" dirty="0" smtClean="0"/>
              <a:t>CONCENTRADOS </a:t>
            </a:r>
            <a:r>
              <a:rPr lang="es-ES_tradnl" b="1" i="1" dirty="0" smtClean="0"/>
              <a:t>EN LA MODERNIZACION DE LA DT, CON LEY DE PLANTAS Y MEJORAMIENTO”</a:t>
            </a:r>
          </a:p>
          <a:p>
            <a:endParaRPr lang="es-CL" dirty="0"/>
          </a:p>
        </p:txBody>
      </p:sp>
      <p:pic>
        <p:nvPicPr>
          <p:cNvPr id="4" name="3 Imagen" descr="seminario prueba 1.jpg"/>
          <p:cNvPicPr>
            <a:picLocks noChangeAspect="1"/>
          </p:cNvPicPr>
          <p:nvPr/>
        </p:nvPicPr>
        <p:blipFill>
          <a:blip r:embed="rId2" cstate="print"/>
          <a:srcRect l="5964" t="7501" r="71520" b="55000"/>
          <a:stretch>
            <a:fillRect/>
          </a:stretch>
        </p:blipFill>
        <p:spPr>
          <a:xfrm>
            <a:off x="899592" y="404664"/>
            <a:ext cx="1224136" cy="108012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23728" y="457200"/>
            <a:ext cx="6552728" cy="1243608"/>
          </a:xfrm>
        </p:spPr>
        <p:txBody>
          <a:bodyPr>
            <a:normAutofit/>
          </a:bodyPr>
          <a:lstStyle/>
          <a:p>
            <a:pPr algn="r">
              <a:lnSpc>
                <a:spcPts val="1300"/>
              </a:lnSpc>
              <a:spcAft>
                <a:spcPts val="0"/>
              </a:spcAft>
            </a:pPr>
            <a:r>
              <a:rPr lang="es-ES" sz="2000" b="1" baseline="30000" dirty="0" smtClean="0">
                <a:solidFill>
                  <a:srgbClr val="002060"/>
                </a:solidFill>
                <a:latin typeface="Arial"/>
                <a:ea typeface="Times New Roman"/>
                <a:cs typeface="Arial"/>
              </a:rPr>
              <a:t>ASOCIACION  NACIONAL de FUNCIONARIOS  del  TRABAJO de CHILE</a:t>
            </a:r>
            <a:r>
              <a:rPr lang="es-CL" sz="2000" baseline="30000" dirty="0" smtClean="0">
                <a:latin typeface="Arial (W1)"/>
                <a:ea typeface="Calibri"/>
                <a:cs typeface="Arial"/>
              </a:rPr>
              <a:t/>
            </a:r>
            <a:br>
              <a:rPr lang="es-CL" sz="2000" baseline="30000" dirty="0" smtClean="0">
                <a:latin typeface="Arial (W1)"/>
                <a:ea typeface="Calibri"/>
                <a:cs typeface="Arial"/>
              </a:rPr>
            </a:br>
            <a:endParaRPr lang="es-CL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554162"/>
            <a:ext cx="8371656" cy="4755158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None/>
            </a:pPr>
            <a:endParaRPr lang="es-ES_tradnl" sz="2000" b="1" dirty="0" smtClean="0"/>
          </a:p>
          <a:p>
            <a:pPr algn="just">
              <a:spcBef>
                <a:spcPts val="0"/>
              </a:spcBef>
              <a:buNone/>
            </a:pPr>
            <a:r>
              <a:rPr lang="es-ES_tradnl" sz="2000" b="1" dirty="0" smtClean="0"/>
              <a:t> </a:t>
            </a:r>
            <a:endParaRPr lang="es-ES_tradnl" sz="2000" b="1" dirty="0" smtClean="0"/>
          </a:p>
          <a:p>
            <a:pPr marL="788988" algn="just">
              <a:buAutoNum type="alphaLcParenR"/>
            </a:pPr>
            <a:endParaRPr lang="es-ES_tradnl" sz="1800" b="1" dirty="0" smtClean="0"/>
          </a:p>
          <a:p>
            <a:pPr marL="788988" algn="just">
              <a:buAutoNum type="alphaLcParenR"/>
            </a:pPr>
            <a:endParaRPr lang="es-ES_tradnl" sz="1800" b="1" dirty="0"/>
          </a:p>
          <a:p>
            <a:pPr marL="697548" indent="0" algn="ctr">
              <a:buNone/>
            </a:pPr>
            <a:r>
              <a:rPr lang="es-ES_tradnl" sz="1800" b="1" dirty="0" smtClean="0"/>
              <a:t>FIN</a:t>
            </a:r>
          </a:p>
          <a:p>
            <a:pPr marL="697548" indent="0" algn="ctr">
              <a:buNone/>
            </a:pPr>
            <a:endParaRPr lang="es-ES_tradnl" sz="1800" b="1" dirty="0"/>
          </a:p>
          <a:p>
            <a:pPr marL="697548" indent="0" algn="ctr">
              <a:buNone/>
            </a:pPr>
            <a:r>
              <a:rPr lang="es-ES_tradnl" sz="1800" b="1" dirty="0" smtClean="0"/>
              <a:t>GRACIAS</a:t>
            </a:r>
            <a:endParaRPr lang="es-ES_tradnl" sz="1800" b="1" dirty="0" smtClean="0"/>
          </a:p>
          <a:p>
            <a:pPr marL="788988" algn="just">
              <a:buAutoNum type="alphaLcParenR"/>
            </a:pPr>
            <a:endParaRPr lang="es-ES_tradnl" sz="1800" b="1" dirty="0"/>
          </a:p>
          <a:p>
            <a:pPr marL="0" indent="11113" algn="just">
              <a:buNone/>
            </a:pPr>
            <a:endParaRPr lang="es-ES_tradnl" sz="1800" b="1" dirty="0" smtClean="0"/>
          </a:p>
          <a:p>
            <a:pPr marL="0" indent="11113" algn="just">
              <a:buNone/>
            </a:pPr>
            <a:endParaRPr lang="es-ES_tradnl" sz="1800" b="1" dirty="0" smtClean="0"/>
          </a:p>
          <a:p>
            <a:pPr marL="0" indent="11113" algn="just">
              <a:buNone/>
            </a:pPr>
            <a:endParaRPr lang="es-ES_tradnl" sz="1800" b="1" dirty="0" smtClean="0"/>
          </a:p>
        </p:txBody>
      </p:sp>
      <p:pic>
        <p:nvPicPr>
          <p:cNvPr id="4" name="3 Imagen" descr="seminario prueba 1.jpg"/>
          <p:cNvPicPr>
            <a:picLocks noChangeAspect="1"/>
          </p:cNvPicPr>
          <p:nvPr/>
        </p:nvPicPr>
        <p:blipFill>
          <a:blip r:embed="rId2" cstate="print"/>
          <a:srcRect l="5964" t="7501" r="71520" b="55000"/>
          <a:stretch>
            <a:fillRect/>
          </a:stretch>
        </p:blipFill>
        <p:spPr>
          <a:xfrm>
            <a:off x="899592" y="404664"/>
            <a:ext cx="1224136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83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23728" y="457200"/>
            <a:ext cx="6552728" cy="1243608"/>
          </a:xfrm>
        </p:spPr>
        <p:txBody>
          <a:bodyPr>
            <a:normAutofit/>
          </a:bodyPr>
          <a:lstStyle/>
          <a:p>
            <a:pPr algn="r">
              <a:lnSpc>
                <a:spcPts val="1300"/>
              </a:lnSpc>
              <a:spcAft>
                <a:spcPts val="0"/>
              </a:spcAft>
            </a:pPr>
            <a:r>
              <a:rPr lang="es-ES" sz="2000" b="1" baseline="30000" dirty="0" smtClean="0">
                <a:solidFill>
                  <a:srgbClr val="002060"/>
                </a:solidFill>
                <a:latin typeface="Arial"/>
                <a:ea typeface="Times New Roman"/>
                <a:cs typeface="Arial"/>
              </a:rPr>
              <a:t>ASOCIACION  NACIONAL de FUNCIONARIOS  del  TRABAJO de CHILE</a:t>
            </a:r>
            <a:r>
              <a:rPr lang="es-CL" sz="2000" baseline="30000" dirty="0" smtClean="0">
                <a:latin typeface="Arial (W1)"/>
                <a:ea typeface="Calibri"/>
                <a:cs typeface="Arial"/>
              </a:rPr>
              <a:t/>
            </a:r>
            <a:br>
              <a:rPr lang="es-CL" sz="2000" baseline="30000" dirty="0" smtClean="0">
                <a:latin typeface="Arial (W1)"/>
                <a:ea typeface="Calibri"/>
                <a:cs typeface="Arial"/>
              </a:rPr>
            </a:br>
            <a:endParaRPr lang="es-CL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753344"/>
            <a:ext cx="8371656" cy="4555976"/>
          </a:xfrm>
        </p:spPr>
        <p:txBody>
          <a:bodyPr>
            <a:normAutofit fontScale="77500" lnSpcReduction="20000"/>
          </a:bodyPr>
          <a:lstStyle/>
          <a:p>
            <a:pPr marL="0" indent="11113" algn="just">
              <a:spcBef>
                <a:spcPts val="0"/>
              </a:spcBef>
              <a:buNone/>
            </a:pPr>
            <a:r>
              <a:rPr lang="es-ES_tradnl" sz="2900" b="1" dirty="0" smtClean="0"/>
              <a:t>I.- AVANZANDO </a:t>
            </a:r>
            <a:r>
              <a:rPr lang="es-ES_tradnl" sz="2900" b="1" dirty="0" smtClean="0"/>
              <a:t>EN PRECISAR CONTENIDOS </a:t>
            </a:r>
            <a:r>
              <a:rPr lang="es-ES_tradnl" sz="2900" b="1" dirty="0" smtClean="0"/>
              <a:t>BASICOS.</a:t>
            </a:r>
          </a:p>
          <a:p>
            <a:pPr marL="0" indent="11113" algn="just">
              <a:spcBef>
                <a:spcPts val="0"/>
              </a:spcBef>
              <a:buNone/>
            </a:pPr>
            <a:endParaRPr lang="es-ES_tradnl" sz="2000" b="1" dirty="0" smtClean="0"/>
          </a:p>
          <a:p>
            <a:pPr marL="0" indent="11113" algn="just">
              <a:spcBef>
                <a:spcPts val="0"/>
              </a:spcBef>
              <a:buNone/>
            </a:pPr>
            <a:r>
              <a:rPr lang="es-ES_tradnl" sz="2300" dirty="0" smtClean="0"/>
              <a:t>Por parte de ANFUNTCH, En </a:t>
            </a:r>
            <a:r>
              <a:rPr lang="es-ES_tradnl" sz="2300" dirty="0" smtClean="0"/>
              <a:t>la misma senda de todos los acuerdos ya adoptados en los diversos Consultivos desde mayo 2012 a la fecha (ley de plantas/mejoramiento; 80-20% planta-contrata; escalafón virtual para jefaturas de carrera; concursabilidad general; especial énfasis en la promoción; etc.) </a:t>
            </a:r>
            <a:r>
              <a:rPr lang="es-ES_tradnl" sz="2300" dirty="0"/>
              <a:t>, pero </a:t>
            </a:r>
            <a:r>
              <a:rPr lang="es-ES_tradnl" sz="2300" dirty="0" smtClean="0"/>
              <a:t>cumpliendo necesidad de una </a:t>
            </a:r>
            <a:r>
              <a:rPr lang="es-ES_tradnl" sz="2300" dirty="0"/>
              <a:t>mayor </a:t>
            </a:r>
            <a:r>
              <a:rPr lang="es-ES_tradnl" sz="2300" dirty="0" smtClean="0"/>
              <a:t>precisión, trabajada su legitimidad en el Directorio Nacional y en el conjunto de la organización.</a:t>
            </a:r>
          </a:p>
          <a:p>
            <a:pPr marL="0" indent="11113" algn="just">
              <a:spcBef>
                <a:spcPts val="0"/>
              </a:spcBef>
              <a:buNone/>
            </a:pPr>
            <a:endParaRPr lang="es-ES_tradnl" sz="2000" b="1" dirty="0" smtClean="0"/>
          </a:p>
          <a:p>
            <a:pPr marL="1074738" indent="-1074738" algn="just">
              <a:spcBef>
                <a:spcPts val="0"/>
              </a:spcBef>
              <a:buNone/>
            </a:pPr>
            <a:r>
              <a:rPr lang="es-ES_tradnl" sz="2000" b="1" dirty="0" smtClean="0"/>
              <a:t>EN LO FORMAL: </a:t>
            </a:r>
          </a:p>
          <a:p>
            <a:pPr marL="263525" indent="0" algn="just">
              <a:spcBef>
                <a:spcPts val="0"/>
              </a:spcBef>
              <a:buNone/>
            </a:pPr>
            <a:r>
              <a:rPr lang="es-ES_tradnl" sz="2300" dirty="0" smtClean="0"/>
              <a:t>Propuesta de actualización DFL 2 interviniendo artículos concretos en materia de personal y organización (3 a 22 y 46 a 56) sin alterar en nada cuerpo central de competencias y facultades (artículos 23 a 45) </a:t>
            </a:r>
          </a:p>
          <a:p>
            <a:pPr marL="0" indent="11113" algn="just">
              <a:spcBef>
                <a:spcPts val="0"/>
              </a:spcBef>
              <a:buNone/>
            </a:pPr>
            <a:endParaRPr lang="es-ES_tradnl" sz="2300" dirty="0"/>
          </a:p>
          <a:p>
            <a:pPr marL="0" indent="11113" algn="just">
              <a:spcBef>
                <a:spcPts val="0"/>
              </a:spcBef>
              <a:buNone/>
            </a:pPr>
            <a:r>
              <a:rPr lang="es-ES_tradnl" sz="2000" b="1" dirty="0" smtClean="0"/>
              <a:t>EN LO SUSTANTIVO: CONTENIDOS BÁSICOS:</a:t>
            </a:r>
          </a:p>
          <a:p>
            <a:pPr marL="0" indent="11113" algn="just">
              <a:spcBef>
                <a:spcPts val="0"/>
              </a:spcBef>
              <a:buNone/>
            </a:pPr>
            <a:endParaRPr lang="es-ES_tradnl" sz="2000" b="1" dirty="0" smtClean="0"/>
          </a:p>
          <a:p>
            <a:pPr marL="0" indent="11113" algn="just">
              <a:spcBef>
                <a:spcPts val="0"/>
              </a:spcBef>
              <a:buNone/>
            </a:pPr>
            <a:r>
              <a:rPr lang="es-ES_tradnl" sz="2600" b="1" dirty="0" smtClean="0"/>
              <a:t>1.- Organigrama y organización general del Servicio.</a:t>
            </a:r>
          </a:p>
          <a:p>
            <a:pPr marL="446088" indent="0" algn="just">
              <a:spcBef>
                <a:spcPts val="0"/>
              </a:spcBef>
              <a:buNone/>
              <a:tabLst>
                <a:tab pos="446088" algn="l"/>
                <a:tab pos="892175" algn="l"/>
                <a:tab pos="2149475" algn="l"/>
              </a:tabLst>
            </a:pPr>
            <a:r>
              <a:rPr lang="es-ES_tradnl" sz="2600" dirty="0" smtClean="0"/>
              <a:t> Reconocimiento organización actual de Departamentos (sin perjuicio de proponer 3 Subdirecciones en 3 de ellos), Oficinas Nacionales y </a:t>
            </a:r>
            <a:r>
              <a:rPr lang="es-ES_tradnl" sz="2600" dirty="0" err="1" smtClean="0"/>
              <a:t>DRTs</a:t>
            </a:r>
            <a:r>
              <a:rPr lang="es-ES_tradnl" sz="2600" dirty="0" smtClean="0"/>
              <a:t>; y puntual ajuste conceptual en denominación de las Oficinas.</a:t>
            </a:r>
            <a:r>
              <a:rPr lang="es-ES_tradnl" sz="2600" dirty="0"/>
              <a:t> </a:t>
            </a:r>
            <a:endParaRPr lang="es-ES_tradnl" sz="2600" dirty="0" smtClean="0"/>
          </a:p>
          <a:p>
            <a:pPr marL="0" indent="11113" algn="just">
              <a:spcBef>
                <a:spcPts val="0"/>
              </a:spcBef>
              <a:buNone/>
              <a:tabLst>
                <a:tab pos="446088" algn="l"/>
                <a:tab pos="892175" algn="l"/>
                <a:tab pos="2149475" algn="l"/>
              </a:tabLst>
            </a:pPr>
            <a:endParaRPr lang="es-ES_tradnl" sz="2000" b="1" dirty="0" smtClean="0"/>
          </a:p>
          <a:p>
            <a:pPr marL="0" indent="11113" algn="just">
              <a:spcBef>
                <a:spcPts val="0"/>
              </a:spcBef>
              <a:buNone/>
              <a:tabLst>
                <a:tab pos="446088" algn="l"/>
                <a:tab pos="892175" algn="l"/>
                <a:tab pos="1520825" algn="l"/>
              </a:tabLst>
            </a:pPr>
            <a:endParaRPr lang="es-ES_tradnl" sz="1800" b="1" dirty="0" smtClean="0"/>
          </a:p>
        </p:txBody>
      </p:sp>
      <p:pic>
        <p:nvPicPr>
          <p:cNvPr id="4" name="3 Imagen" descr="seminario prueba 1.jpg"/>
          <p:cNvPicPr>
            <a:picLocks noChangeAspect="1"/>
          </p:cNvPicPr>
          <p:nvPr/>
        </p:nvPicPr>
        <p:blipFill>
          <a:blip r:embed="rId2" cstate="print"/>
          <a:srcRect l="5964" t="7501" r="71520" b="55000"/>
          <a:stretch>
            <a:fillRect/>
          </a:stretch>
        </p:blipFill>
        <p:spPr>
          <a:xfrm>
            <a:off x="899592" y="404664"/>
            <a:ext cx="1224136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63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23728" y="457200"/>
            <a:ext cx="6552728" cy="1243608"/>
          </a:xfrm>
        </p:spPr>
        <p:txBody>
          <a:bodyPr>
            <a:normAutofit/>
          </a:bodyPr>
          <a:lstStyle/>
          <a:p>
            <a:pPr algn="r">
              <a:lnSpc>
                <a:spcPts val="1300"/>
              </a:lnSpc>
              <a:spcAft>
                <a:spcPts val="0"/>
              </a:spcAft>
            </a:pPr>
            <a:r>
              <a:rPr lang="es-ES" sz="2000" b="1" baseline="30000" dirty="0" smtClean="0">
                <a:solidFill>
                  <a:srgbClr val="002060"/>
                </a:solidFill>
                <a:latin typeface="Arial"/>
                <a:ea typeface="Times New Roman"/>
                <a:cs typeface="Arial"/>
              </a:rPr>
              <a:t>ASOCIACION  NACIONAL de FUNCIONARIOS  del  TRABAJO de CHILE</a:t>
            </a:r>
            <a:r>
              <a:rPr lang="es-CL" sz="2000" baseline="30000" dirty="0" smtClean="0">
                <a:latin typeface="Arial (W1)"/>
                <a:ea typeface="Calibri"/>
                <a:cs typeface="Arial"/>
              </a:rPr>
              <a:t/>
            </a:r>
            <a:br>
              <a:rPr lang="es-CL" sz="2000" baseline="30000" dirty="0" smtClean="0">
                <a:latin typeface="Arial (W1)"/>
                <a:ea typeface="Calibri"/>
                <a:cs typeface="Arial"/>
              </a:rPr>
            </a:br>
            <a:endParaRPr lang="es-CL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554162"/>
            <a:ext cx="8371656" cy="4755158"/>
          </a:xfrm>
        </p:spPr>
        <p:txBody>
          <a:bodyPr>
            <a:normAutofit/>
          </a:bodyPr>
          <a:lstStyle/>
          <a:p>
            <a:pPr marL="0" indent="11113" algn="just">
              <a:spcBef>
                <a:spcPts val="0"/>
              </a:spcBef>
              <a:buNone/>
              <a:tabLst>
                <a:tab pos="446088" algn="l"/>
                <a:tab pos="892175" algn="l"/>
                <a:tab pos="1520825" algn="l"/>
              </a:tabLst>
            </a:pPr>
            <a:endParaRPr lang="es-ES_tradnl" sz="2000" b="1" dirty="0" smtClean="0"/>
          </a:p>
          <a:p>
            <a:pPr marL="0" indent="11113" algn="just">
              <a:spcBef>
                <a:spcPts val="0"/>
              </a:spcBef>
              <a:buNone/>
              <a:tabLst>
                <a:tab pos="446088" algn="l"/>
                <a:tab pos="892175" algn="l"/>
                <a:tab pos="1520825" algn="l"/>
              </a:tabLst>
            </a:pPr>
            <a:r>
              <a:rPr lang="es-ES_tradnl" sz="2000" b="1" dirty="0" smtClean="0"/>
              <a:t>2.- Niveles jerárquicos, establecimiento y procedimiento de designación de cargos: </a:t>
            </a:r>
          </a:p>
          <a:p>
            <a:pPr marL="0" indent="11113" algn="just">
              <a:spcBef>
                <a:spcPts val="0"/>
              </a:spcBef>
              <a:buNone/>
              <a:tabLst>
                <a:tab pos="446088" algn="l"/>
                <a:tab pos="892175" algn="l"/>
                <a:tab pos="1257300" algn="l"/>
                <a:tab pos="1520825" algn="l"/>
              </a:tabLst>
            </a:pPr>
            <a:r>
              <a:rPr lang="es-ES_tradnl" sz="2000" b="1" dirty="0"/>
              <a:t>	</a:t>
            </a:r>
            <a:r>
              <a:rPr lang="es-ES_tradnl" sz="2000" b="1" dirty="0" smtClean="0"/>
              <a:t>* I </a:t>
            </a:r>
            <a:r>
              <a:rPr lang="es-ES_tradnl" sz="2000" b="1" dirty="0"/>
              <a:t>y </a:t>
            </a:r>
            <a:r>
              <a:rPr lang="es-ES_tradnl" sz="2000" b="1" dirty="0" smtClean="0"/>
              <a:t>II: 	Por </a:t>
            </a:r>
            <a:r>
              <a:rPr lang="es-ES_tradnl" sz="2000" b="1" dirty="0"/>
              <a:t>Sistema de ADP, con posibles matices.</a:t>
            </a:r>
          </a:p>
          <a:p>
            <a:pPr marL="0" indent="11113" algn="just">
              <a:spcBef>
                <a:spcPts val="0"/>
              </a:spcBef>
              <a:buNone/>
              <a:tabLst>
                <a:tab pos="446088" algn="l"/>
                <a:tab pos="892175" algn="l"/>
                <a:tab pos="1257300" algn="l"/>
                <a:tab pos="2149475" algn="l"/>
              </a:tabLst>
            </a:pPr>
            <a:r>
              <a:rPr lang="es-ES_tradnl" sz="2000" b="1" dirty="0"/>
              <a:t>	</a:t>
            </a:r>
            <a:r>
              <a:rPr lang="es-ES_tradnl" sz="2000" b="1" dirty="0" smtClean="0"/>
              <a:t>* III:	Por Estatuto </a:t>
            </a:r>
            <a:r>
              <a:rPr lang="es-ES_tradnl" sz="2000" b="1" dirty="0"/>
              <a:t>Administrativo, con </a:t>
            </a:r>
            <a:r>
              <a:rPr lang="es-ES_tradnl" sz="2000" b="1" dirty="0" smtClean="0"/>
              <a:t>precisiones: 	</a:t>
            </a:r>
          </a:p>
          <a:p>
            <a:pPr marL="1611313" indent="-171450" algn="just">
              <a:spcBef>
                <a:spcPts val="0"/>
              </a:spcBef>
              <a:buNone/>
              <a:tabLst>
                <a:tab pos="446088" algn="l"/>
                <a:tab pos="892175" algn="l"/>
                <a:tab pos="1349375" algn="l"/>
                <a:tab pos="2149475" algn="l"/>
              </a:tabLst>
            </a:pPr>
            <a:r>
              <a:rPr lang="es-ES_tradnl" sz="1600" dirty="0" smtClean="0"/>
              <a:t>*</a:t>
            </a:r>
            <a:r>
              <a:rPr lang="es-ES_tradnl" sz="1600" b="1" dirty="0" smtClean="0"/>
              <a:t> </a:t>
            </a:r>
            <a:r>
              <a:rPr lang="es-ES_tradnl" sz="1600" dirty="0" smtClean="0"/>
              <a:t>Postulación sólo desde el interior del Servicio.</a:t>
            </a:r>
          </a:p>
          <a:p>
            <a:pPr marL="1611313" indent="-171450" algn="just">
              <a:spcBef>
                <a:spcPts val="0"/>
              </a:spcBef>
              <a:buNone/>
              <a:tabLst>
                <a:tab pos="446088" algn="l"/>
                <a:tab pos="892175" algn="l"/>
                <a:tab pos="1349375" algn="l"/>
                <a:tab pos="2149475" algn="l"/>
              </a:tabLst>
            </a:pPr>
            <a:r>
              <a:rPr lang="es-ES_tradnl" sz="1600" dirty="0" smtClean="0"/>
              <a:t>* Selección con procesos concursales masivos  aunque simples; por mandatos cada tres años; etc.</a:t>
            </a:r>
          </a:p>
          <a:p>
            <a:pPr marL="1611313" indent="-171450" algn="just">
              <a:spcBef>
                <a:spcPts val="0"/>
              </a:spcBef>
              <a:buNone/>
              <a:tabLst>
                <a:tab pos="446088" algn="l"/>
                <a:tab pos="892175" algn="l"/>
                <a:tab pos="1439863" algn="l"/>
                <a:tab pos="2149475" algn="l"/>
              </a:tabLst>
            </a:pPr>
            <a:r>
              <a:rPr lang="es-ES_tradnl" sz="1600" dirty="0" smtClean="0"/>
              <a:t>* Planta virtual, derecho a mantener cargo base con todos los derechos asociados, especialmente promoción.</a:t>
            </a:r>
          </a:p>
          <a:p>
            <a:pPr marL="0" lvl="0" indent="11113" algn="just">
              <a:spcBef>
                <a:spcPts val="0"/>
              </a:spcBef>
              <a:buClr>
                <a:srgbClr val="F0A22E"/>
              </a:buClr>
              <a:buNone/>
              <a:tabLst>
                <a:tab pos="446088" algn="l"/>
                <a:tab pos="892175" algn="l"/>
                <a:tab pos="1520825" algn="l"/>
              </a:tabLst>
            </a:pPr>
            <a:endParaRPr lang="es-ES_tradnl" sz="2000" b="1" dirty="0" smtClean="0">
              <a:solidFill>
                <a:srgbClr val="4E3B30"/>
              </a:solidFill>
            </a:endParaRPr>
          </a:p>
          <a:p>
            <a:pPr marL="0" lvl="0" indent="11113" algn="just">
              <a:spcBef>
                <a:spcPts val="0"/>
              </a:spcBef>
              <a:buClr>
                <a:srgbClr val="F0A22E"/>
              </a:buClr>
              <a:buNone/>
              <a:tabLst>
                <a:tab pos="446088" algn="l"/>
                <a:tab pos="892175" algn="l"/>
                <a:tab pos="1520825" algn="l"/>
              </a:tabLst>
            </a:pPr>
            <a:r>
              <a:rPr lang="es-ES_tradnl" sz="2000" b="1" dirty="0" smtClean="0">
                <a:solidFill>
                  <a:srgbClr val="4E3B30"/>
                </a:solidFill>
              </a:rPr>
              <a:t>3.- Regularización de la relación planta-contrata.</a:t>
            </a:r>
          </a:p>
          <a:p>
            <a:pPr lvl="0" algn="just">
              <a:spcBef>
                <a:spcPts val="0"/>
              </a:spcBef>
              <a:buClr>
                <a:srgbClr val="F0A22E"/>
              </a:buClr>
              <a:buFont typeface="Arial" panose="020B0604020202020204" pitchFamily="34" charset="0"/>
              <a:buChar char="•"/>
              <a:tabLst>
                <a:tab pos="446088" algn="l"/>
                <a:tab pos="892175" algn="l"/>
                <a:tab pos="1520825" algn="l"/>
              </a:tabLst>
            </a:pPr>
            <a:r>
              <a:rPr lang="es-ES_tradnl" sz="1700" dirty="0" smtClean="0">
                <a:solidFill>
                  <a:srgbClr val="4E3B30"/>
                </a:solidFill>
              </a:rPr>
              <a:t>* Sin perjuicio de los derechos de la planta como trabajo decente, este debe ser vuelto a concebir como un estado transitorio en el que siempre se aspira a ingresar a la planta, que es la condición que permite aspirar a derechos como la mayor estabilidad, la postulación a cargos de jefaturas de carrera, y la carrera funcionaria a través de la promoción.</a:t>
            </a:r>
          </a:p>
          <a:p>
            <a:pPr lvl="0" algn="just">
              <a:spcBef>
                <a:spcPts val="0"/>
              </a:spcBef>
              <a:buClr>
                <a:srgbClr val="F0A22E"/>
              </a:buClr>
              <a:buFont typeface="Arial" panose="020B0604020202020204" pitchFamily="34" charset="0"/>
              <a:buChar char="•"/>
              <a:tabLst>
                <a:tab pos="446088" algn="l"/>
                <a:tab pos="892175" algn="l"/>
                <a:tab pos="1520825" algn="l"/>
              </a:tabLst>
            </a:pPr>
            <a:r>
              <a:rPr lang="es-ES_tradnl" sz="1700" dirty="0" smtClean="0">
                <a:solidFill>
                  <a:srgbClr val="4E3B30"/>
                </a:solidFill>
              </a:rPr>
              <a:t>* Recuperar la relación 80-20, para que la mayoría de las actuales contratas pasen a la planta.</a:t>
            </a:r>
            <a:endParaRPr lang="es-ES_tradnl" sz="2000" b="1" dirty="0" smtClean="0">
              <a:solidFill>
                <a:srgbClr val="4E3B30"/>
              </a:solidFill>
            </a:endParaRPr>
          </a:p>
          <a:p>
            <a:pPr marL="1725613" indent="-285750" algn="just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46088" algn="l"/>
                <a:tab pos="892175" algn="l"/>
                <a:tab pos="1349375" algn="l"/>
                <a:tab pos="2149475" algn="l"/>
              </a:tabLst>
            </a:pPr>
            <a:endParaRPr lang="es-ES_tradnl" sz="1600" dirty="0" smtClean="0"/>
          </a:p>
        </p:txBody>
      </p:sp>
      <p:pic>
        <p:nvPicPr>
          <p:cNvPr id="4" name="3 Imagen" descr="seminario prueba 1.jpg"/>
          <p:cNvPicPr>
            <a:picLocks noChangeAspect="1"/>
          </p:cNvPicPr>
          <p:nvPr/>
        </p:nvPicPr>
        <p:blipFill>
          <a:blip r:embed="rId2" cstate="print"/>
          <a:srcRect l="5964" t="7501" r="71520" b="55000"/>
          <a:stretch>
            <a:fillRect/>
          </a:stretch>
        </p:blipFill>
        <p:spPr>
          <a:xfrm>
            <a:off x="899592" y="404664"/>
            <a:ext cx="1224136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52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23728" y="457200"/>
            <a:ext cx="6552728" cy="1243608"/>
          </a:xfrm>
        </p:spPr>
        <p:txBody>
          <a:bodyPr>
            <a:normAutofit/>
          </a:bodyPr>
          <a:lstStyle/>
          <a:p>
            <a:pPr algn="r">
              <a:lnSpc>
                <a:spcPts val="1300"/>
              </a:lnSpc>
              <a:spcAft>
                <a:spcPts val="0"/>
              </a:spcAft>
            </a:pPr>
            <a:r>
              <a:rPr lang="es-ES" sz="2000" b="1" baseline="30000" dirty="0" smtClean="0">
                <a:solidFill>
                  <a:srgbClr val="002060"/>
                </a:solidFill>
                <a:latin typeface="Arial"/>
                <a:ea typeface="Times New Roman"/>
                <a:cs typeface="Arial"/>
              </a:rPr>
              <a:t>ASOCIACION  NACIONAL de FUNCIONARIOS  del  TRABAJO de CHILE</a:t>
            </a:r>
            <a:r>
              <a:rPr lang="es-CL" sz="2000" baseline="30000" dirty="0" smtClean="0">
                <a:latin typeface="Arial (W1)"/>
                <a:ea typeface="Calibri"/>
                <a:cs typeface="Arial"/>
              </a:rPr>
              <a:t/>
            </a:r>
            <a:br>
              <a:rPr lang="es-CL" sz="2000" baseline="30000" dirty="0" smtClean="0">
                <a:latin typeface="Arial (W1)"/>
                <a:ea typeface="Calibri"/>
                <a:cs typeface="Arial"/>
              </a:rPr>
            </a:br>
            <a:endParaRPr lang="es-CL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554162"/>
            <a:ext cx="8371656" cy="4755158"/>
          </a:xfrm>
        </p:spPr>
        <p:txBody>
          <a:bodyPr>
            <a:normAutofit/>
          </a:bodyPr>
          <a:lstStyle/>
          <a:p>
            <a:pPr marL="0" indent="11113" algn="just">
              <a:spcBef>
                <a:spcPts val="0"/>
              </a:spcBef>
              <a:buNone/>
              <a:tabLst>
                <a:tab pos="446088" algn="l"/>
                <a:tab pos="892175" algn="l"/>
                <a:tab pos="1520825" algn="l"/>
              </a:tabLst>
            </a:pPr>
            <a:endParaRPr lang="es-ES_tradnl" sz="2000" b="1" dirty="0" smtClean="0"/>
          </a:p>
          <a:p>
            <a:pPr marL="0" indent="11113" algn="just">
              <a:spcBef>
                <a:spcPts val="0"/>
              </a:spcBef>
              <a:buNone/>
              <a:tabLst>
                <a:tab pos="446088" algn="l"/>
                <a:tab pos="892175" algn="l"/>
                <a:tab pos="1520825" algn="l"/>
              </a:tabLst>
            </a:pPr>
            <a:r>
              <a:rPr lang="es-ES_tradnl" sz="2000" b="1" dirty="0" smtClean="0"/>
              <a:t>4.- Nuevas plantas tecnificadas. </a:t>
            </a:r>
          </a:p>
          <a:p>
            <a:pPr marL="720725" indent="-182563" algn="just">
              <a:spcBef>
                <a:spcPts val="0"/>
              </a:spcBef>
              <a:buNone/>
              <a:tabLst>
                <a:tab pos="720725" algn="l"/>
                <a:tab pos="892175" algn="l"/>
                <a:tab pos="1520825" algn="l"/>
              </a:tabLst>
            </a:pPr>
            <a:r>
              <a:rPr lang="es-ES_tradnl" sz="2000" dirty="0" smtClean="0"/>
              <a:t>* Que respeten el criterio 80-20.</a:t>
            </a:r>
          </a:p>
          <a:p>
            <a:pPr marL="720725" indent="-182563" algn="just">
              <a:spcBef>
                <a:spcPts val="0"/>
              </a:spcBef>
              <a:buNone/>
              <a:tabLst>
                <a:tab pos="720725" algn="l"/>
                <a:tab pos="892175" algn="l"/>
                <a:tab pos="1520825" algn="l"/>
              </a:tabLst>
            </a:pPr>
            <a:r>
              <a:rPr lang="es-ES_tradnl" sz="2000" dirty="0" smtClean="0"/>
              <a:t>* Construidas con la progresión porcentual de las plantas anteriores pero teniendo a la vista niveles de ocupación efectiva de la dotación actual en plantas y contratas. </a:t>
            </a:r>
          </a:p>
          <a:p>
            <a:pPr marL="720725" indent="-182563" algn="just">
              <a:spcBef>
                <a:spcPts val="0"/>
              </a:spcBef>
              <a:buNone/>
              <a:tabLst>
                <a:tab pos="720725" algn="l"/>
                <a:tab pos="892175" algn="l"/>
                <a:tab pos="1520825" algn="l"/>
              </a:tabLst>
            </a:pPr>
            <a:r>
              <a:rPr lang="es-ES_tradnl" sz="2000" dirty="0" smtClean="0"/>
              <a:t>* Teniendo a la vista normas y comparación con otros Servicios.</a:t>
            </a:r>
          </a:p>
          <a:p>
            <a:pPr marL="720725" indent="-182563" algn="just">
              <a:spcBef>
                <a:spcPts val="0"/>
              </a:spcBef>
              <a:buNone/>
              <a:tabLst>
                <a:tab pos="720725" algn="l"/>
                <a:tab pos="892175" algn="l"/>
                <a:tab pos="1520825" algn="l"/>
              </a:tabLst>
            </a:pPr>
            <a:r>
              <a:rPr lang="es-ES_tradnl" sz="2000" dirty="0" smtClean="0"/>
              <a:t>* Con forma piramidal que garantice frecuente y razonable movilidad.</a:t>
            </a:r>
          </a:p>
          <a:p>
            <a:pPr marL="720725" indent="-182563" algn="just">
              <a:spcBef>
                <a:spcPts val="0"/>
              </a:spcBef>
              <a:buNone/>
              <a:tabLst>
                <a:tab pos="720725" algn="l"/>
                <a:tab pos="892175" algn="l"/>
                <a:tab pos="1520825" algn="l"/>
              </a:tabLst>
            </a:pPr>
            <a:r>
              <a:rPr lang="es-ES_tradnl" sz="2000" dirty="0" smtClean="0"/>
              <a:t>* Con trayectorias que impliquen posibilidad de carrera funcionaria calculada en torno a los 35 años de carrera y al menos unas 5 promociones, dejando abierta la posibilidad de paso </a:t>
            </a:r>
            <a:r>
              <a:rPr lang="es-ES_tradnl" sz="2000" dirty="0" err="1" smtClean="0"/>
              <a:t>interescalafón</a:t>
            </a:r>
            <a:r>
              <a:rPr lang="es-ES_tradnl" sz="2000" dirty="0"/>
              <a:t> </a:t>
            </a:r>
            <a:r>
              <a:rPr lang="es-ES_tradnl" sz="2000" dirty="0" smtClean="0"/>
              <a:t>(equidad, carrera, costos, personal nuevo, no actual sino que futuro; etc.).</a:t>
            </a:r>
          </a:p>
          <a:p>
            <a:pPr marL="720725" indent="-182563" algn="just">
              <a:spcBef>
                <a:spcPts val="0"/>
              </a:spcBef>
              <a:buNone/>
              <a:tabLst>
                <a:tab pos="720725" algn="l"/>
                <a:tab pos="892175" algn="l"/>
                <a:tab pos="1520825" algn="l"/>
              </a:tabLst>
            </a:pPr>
            <a:r>
              <a:rPr lang="es-ES_tradnl" sz="2000" dirty="0"/>
              <a:t>	</a:t>
            </a:r>
            <a:endParaRPr lang="es-ES_tradnl" sz="1800" dirty="0" smtClean="0"/>
          </a:p>
        </p:txBody>
      </p:sp>
      <p:pic>
        <p:nvPicPr>
          <p:cNvPr id="4" name="3 Imagen" descr="seminario prueba 1.jpg"/>
          <p:cNvPicPr>
            <a:picLocks noChangeAspect="1"/>
          </p:cNvPicPr>
          <p:nvPr/>
        </p:nvPicPr>
        <p:blipFill>
          <a:blip r:embed="rId2" cstate="print"/>
          <a:srcRect l="5964" t="7501" r="71520" b="55000"/>
          <a:stretch>
            <a:fillRect/>
          </a:stretch>
        </p:blipFill>
        <p:spPr>
          <a:xfrm>
            <a:off x="899592" y="404664"/>
            <a:ext cx="1224136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47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23728" y="457200"/>
            <a:ext cx="6552728" cy="1243608"/>
          </a:xfrm>
        </p:spPr>
        <p:txBody>
          <a:bodyPr>
            <a:normAutofit/>
          </a:bodyPr>
          <a:lstStyle/>
          <a:p>
            <a:pPr algn="r">
              <a:lnSpc>
                <a:spcPts val="1300"/>
              </a:lnSpc>
              <a:spcAft>
                <a:spcPts val="0"/>
              </a:spcAft>
            </a:pPr>
            <a:r>
              <a:rPr lang="es-ES" sz="2000" b="1" baseline="30000" dirty="0" smtClean="0">
                <a:solidFill>
                  <a:srgbClr val="002060"/>
                </a:solidFill>
                <a:latin typeface="Arial"/>
                <a:ea typeface="Times New Roman"/>
                <a:cs typeface="Arial"/>
              </a:rPr>
              <a:t>ASOCIACION  NACIONAL de FUNCIONARIOS  del  TRABAJO de CHILE</a:t>
            </a:r>
            <a:r>
              <a:rPr lang="es-CL" sz="2000" baseline="30000" dirty="0" smtClean="0">
                <a:latin typeface="Arial (W1)"/>
                <a:ea typeface="Calibri"/>
                <a:cs typeface="Arial"/>
              </a:rPr>
              <a:t/>
            </a:r>
            <a:br>
              <a:rPr lang="es-CL" sz="2000" baseline="30000" dirty="0" smtClean="0">
                <a:latin typeface="Arial (W1)"/>
                <a:ea typeface="Calibri"/>
                <a:cs typeface="Arial"/>
              </a:rPr>
            </a:br>
            <a:endParaRPr lang="es-CL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554162"/>
            <a:ext cx="8587680" cy="4755158"/>
          </a:xfrm>
        </p:spPr>
        <p:txBody>
          <a:bodyPr>
            <a:normAutofit fontScale="85000" lnSpcReduction="20000"/>
          </a:bodyPr>
          <a:lstStyle/>
          <a:p>
            <a:pPr marL="0" indent="11113" algn="just">
              <a:spcBef>
                <a:spcPts val="0"/>
              </a:spcBef>
              <a:buNone/>
              <a:tabLst>
                <a:tab pos="446088" algn="l"/>
                <a:tab pos="892175" algn="l"/>
                <a:tab pos="1520825" algn="l"/>
              </a:tabLst>
            </a:pPr>
            <a:endParaRPr lang="es-ES_tradnl" sz="2400" b="1" dirty="0" smtClean="0"/>
          </a:p>
          <a:p>
            <a:pPr marL="0" indent="11113" algn="just">
              <a:spcBef>
                <a:spcPts val="0"/>
              </a:spcBef>
              <a:buNone/>
              <a:tabLst>
                <a:tab pos="446088" algn="l"/>
                <a:tab pos="892175" algn="l"/>
                <a:tab pos="1520825" algn="l"/>
              </a:tabLst>
            </a:pPr>
            <a:r>
              <a:rPr lang="es-ES_tradnl" sz="2400" b="1" dirty="0" smtClean="0"/>
              <a:t>5.- La promoción, como motor y corazón de las nuevas plantas, mediante un sistema de funcionamiento tecnificado, transparente, objetivo, igualitario y automático.</a:t>
            </a:r>
          </a:p>
          <a:p>
            <a:pPr marL="0" indent="11113" algn="just">
              <a:spcBef>
                <a:spcPts val="0"/>
              </a:spcBef>
              <a:buNone/>
              <a:tabLst>
                <a:tab pos="446088" algn="l"/>
                <a:tab pos="892175" algn="l"/>
                <a:tab pos="1520825" algn="l"/>
              </a:tabLst>
            </a:pPr>
            <a:endParaRPr lang="es-ES_tradnl" sz="2000" b="1" dirty="0"/>
          </a:p>
          <a:p>
            <a:pPr marL="536575" indent="-182563" algn="just">
              <a:spcBef>
                <a:spcPts val="0"/>
              </a:spcBef>
              <a:buNone/>
              <a:tabLst>
                <a:tab pos="536575" algn="l"/>
                <a:tab pos="892175" algn="l"/>
                <a:tab pos="1520825" algn="l"/>
              </a:tabLst>
            </a:pPr>
            <a:r>
              <a:rPr lang="es-ES_tradnl" sz="2000" b="1" dirty="0" smtClean="0"/>
              <a:t>* Los cargos de jefaturas de carrera NO son promoción …</a:t>
            </a:r>
          </a:p>
          <a:p>
            <a:pPr marL="536575" indent="-182563" algn="just">
              <a:spcBef>
                <a:spcPts val="0"/>
              </a:spcBef>
              <a:buNone/>
              <a:tabLst>
                <a:tab pos="536575" algn="l"/>
                <a:tab pos="892175" algn="l"/>
                <a:tab pos="1520825" algn="l"/>
              </a:tabLst>
            </a:pPr>
            <a:endParaRPr lang="es-ES_tradnl" sz="2000" b="1" dirty="0" smtClean="0"/>
          </a:p>
          <a:p>
            <a:pPr marL="536575" indent="-182563" algn="just">
              <a:spcBef>
                <a:spcPts val="0"/>
              </a:spcBef>
              <a:buNone/>
              <a:tabLst>
                <a:tab pos="536575" algn="l"/>
                <a:tab pos="892175" algn="l"/>
                <a:tab pos="1520825" algn="l"/>
              </a:tabLst>
            </a:pPr>
            <a:r>
              <a:rPr lang="es-ES_tradnl" sz="2000" b="1" dirty="0" smtClean="0"/>
              <a:t>* La promoción NO es mejoramiento …</a:t>
            </a:r>
          </a:p>
          <a:p>
            <a:pPr marL="536575" indent="-182563" algn="just">
              <a:spcBef>
                <a:spcPts val="0"/>
              </a:spcBef>
              <a:buNone/>
              <a:tabLst>
                <a:tab pos="536575" algn="l"/>
                <a:tab pos="892175" algn="l"/>
                <a:tab pos="1520825" algn="l"/>
              </a:tabLst>
            </a:pPr>
            <a:endParaRPr lang="es-ES_tradnl" sz="2000" b="1" dirty="0" smtClean="0"/>
          </a:p>
          <a:p>
            <a:pPr marL="536575" indent="-182563" algn="just">
              <a:spcBef>
                <a:spcPts val="0"/>
              </a:spcBef>
              <a:buNone/>
              <a:tabLst>
                <a:tab pos="536575" algn="l"/>
                <a:tab pos="892175" algn="l"/>
                <a:tab pos="1520825" algn="l"/>
              </a:tabLst>
            </a:pPr>
            <a:r>
              <a:rPr lang="es-ES_tradnl" sz="2000" b="1" dirty="0" smtClean="0"/>
              <a:t>* En las plantas de auxiliares y administrativos: Sistema automático de ascenso conforme EA, con refuerzo en la obligación de mantener al día el escalafón de Mérito que lo permite en forma oportuna.</a:t>
            </a:r>
          </a:p>
          <a:p>
            <a:pPr marL="536575" indent="-182563" algn="just">
              <a:spcBef>
                <a:spcPts val="0"/>
              </a:spcBef>
              <a:buNone/>
              <a:tabLst>
                <a:tab pos="536575" algn="l"/>
                <a:tab pos="892175" algn="l"/>
                <a:tab pos="1520825" algn="l"/>
              </a:tabLst>
            </a:pPr>
            <a:endParaRPr lang="es-ES_tradnl" sz="2000" b="1" dirty="0" smtClean="0"/>
          </a:p>
          <a:p>
            <a:pPr marL="536575" indent="-182563" algn="just">
              <a:spcBef>
                <a:spcPts val="0"/>
              </a:spcBef>
              <a:buNone/>
              <a:tabLst>
                <a:tab pos="536575" algn="l"/>
                <a:tab pos="892175" algn="l"/>
                <a:tab pos="1520825" algn="l"/>
              </a:tabLst>
            </a:pPr>
            <a:r>
              <a:rPr lang="es-ES_tradnl" sz="2000" b="1" dirty="0" smtClean="0"/>
              <a:t>* En las plantas de técnicos, fiscalizadores y profesionales: Mediante los concursos del EA, pero con las siguientes mejoras esenciales:</a:t>
            </a:r>
          </a:p>
          <a:p>
            <a:pPr marL="536575" indent="-182563" algn="just">
              <a:spcBef>
                <a:spcPts val="0"/>
              </a:spcBef>
              <a:buNone/>
              <a:tabLst>
                <a:tab pos="536575" algn="l"/>
                <a:tab pos="892175" algn="l"/>
                <a:tab pos="1520825" algn="l"/>
              </a:tabLst>
            </a:pPr>
            <a:r>
              <a:rPr lang="es-ES_tradnl" sz="2000" b="1" dirty="0"/>
              <a:t>	</a:t>
            </a:r>
            <a:r>
              <a:rPr lang="es-ES_tradnl" sz="2000" b="1" dirty="0" smtClean="0"/>
              <a:t>	* periodicidad anual</a:t>
            </a:r>
          </a:p>
          <a:p>
            <a:pPr marL="536575" indent="-182563" algn="just">
              <a:spcBef>
                <a:spcPts val="0"/>
              </a:spcBef>
              <a:buNone/>
              <a:tabLst>
                <a:tab pos="536575" algn="l"/>
                <a:tab pos="892175" algn="l"/>
                <a:tab pos="1520825" algn="l"/>
              </a:tabLst>
            </a:pPr>
            <a:r>
              <a:rPr lang="es-ES_tradnl" sz="2000" b="1" dirty="0"/>
              <a:t>	</a:t>
            </a:r>
            <a:r>
              <a:rPr lang="es-ES_tradnl" sz="2000" b="1" dirty="0" smtClean="0"/>
              <a:t>	* financiamiento alineado al presupuesto anual</a:t>
            </a:r>
          </a:p>
          <a:p>
            <a:pPr marL="536575" indent="-182563" algn="just">
              <a:spcBef>
                <a:spcPts val="0"/>
              </a:spcBef>
              <a:buNone/>
              <a:tabLst>
                <a:tab pos="536575" algn="l"/>
                <a:tab pos="892175" algn="l"/>
                <a:tab pos="1520825" algn="l"/>
              </a:tabLst>
            </a:pPr>
            <a:r>
              <a:rPr lang="es-ES_tradnl" sz="2000" b="1" dirty="0"/>
              <a:t>	</a:t>
            </a:r>
            <a:r>
              <a:rPr lang="es-ES_tradnl" sz="2000" b="1" dirty="0" smtClean="0"/>
              <a:t>	* contemplando todas las plazas vacantes producidas en el año</a:t>
            </a:r>
          </a:p>
          <a:p>
            <a:pPr marL="536575" indent="-182563" algn="just">
              <a:spcBef>
                <a:spcPts val="0"/>
              </a:spcBef>
              <a:buNone/>
              <a:tabLst>
                <a:tab pos="536575" algn="l"/>
                <a:tab pos="892175" algn="l"/>
                <a:tab pos="1520825" algn="l"/>
              </a:tabLst>
            </a:pPr>
            <a:r>
              <a:rPr lang="es-ES_tradnl" sz="2000" b="1" dirty="0"/>
              <a:t>	</a:t>
            </a:r>
            <a:r>
              <a:rPr lang="es-ES_tradnl" sz="2000" b="1" dirty="0" smtClean="0"/>
              <a:t>	* </a:t>
            </a:r>
            <a:r>
              <a:rPr lang="es-ES_tradnl" sz="2000" b="1" dirty="0" err="1" smtClean="0"/>
              <a:t>multiconcursabilidad</a:t>
            </a:r>
            <a:r>
              <a:rPr lang="es-ES_tradnl" sz="2000" b="1" dirty="0" smtClean="0"/>
              <a:t> (tiraje)</a:t>
            </a:r>
          </a:p>
          <a:p>
            <a:pPr marL="536575" indent="-182563" algn="just">
              <a:spcBef>
                <a:spcPts val="0"/>
              </a:spcBef>
              <a:buNone/>
              <a:tabLst>
                <a:tab pos="536575" algn="l"/>
                <a:tab pos="892175" algn="l"/>
                <a:tab pos="1520825" algn="l"/>
              </a:tabLst>
            </a:pPr>
            <a:r>
              <a:rPr lang="es-ES_tradnl" sz="2000" b="1" dirty="0"/>
              <a:t>	</a:t>
            </a:r>
            <a:r>
              <a:rPr lang="es-ES_tradnl" sz="2000" b="1" dirty="0" smtClean="0"/>
              <a:t>	* para promoción de un grado a la vez</a:t>
            </a:r>
          </a:p>
          <a:p>
            <a:pPr marL="536575" indent="-182563" algn="just">
              <a:spcBef>
                <a:spcPts val="0"/>
              </a:spcBef>
              <a:buNone/>
              <a:tabLst>
                <a:tab pos="536575" algn="l"/>
                <a:tab pos="892175" algn="l"/>
                <a:tab pos="1520825" algn="l"/>
              </a:tabLst>
            </a:pPr>
            <a:r>
              <a:rPr lang="es-ES_tradnl" sz="2000" b="1" dirty="0"/>
              <a:t>	</a:t>
            </a:r>
            <a:r>
              <a:rPr lang="es-ES_tradnl" sz="2000" b="1" dirty="0" smtClean="0"/>
              <a:t>	* procedimiento simple y masivo, sin pruebas</a:t>
            </a:r>
          </a:p>
          <a:p>
            <a:pPr marL="536575" indent="-182563" algn="just">
              <a:spcBef>
                <a:spcPts val="0"/>
              </a:spcBef>
              <a:buNone/>
              <a:tabLst>
                <a:tab pos="536575" algn="l"/>
                <a:tab pos="892175" algn="l"/>
                <a:tab pos="1520825" algn="l"/>
              </a:tabLst>
            </a:pPr>
            <a:r>
              <a:rPr lang="es-ES_tradnl" sz="2000" b="1" dirty="0"/>
              <a:t>	</a:t>
            </a:r>
            <a:r>
              <a:rPr lang="es-ES_tradnl" sz="2000" b="1" dirty="0" smtClean="0"/>
              <a:t>	* criterios precisos: antigüedad; antigüedad grado; SED; capacitaciones</a:t>
            </a:r>
            <a:endParaRPr lang="es-ES_tradnl" sz="1800" dirty="0" smtClean="0"/>
          </a:p>
        </p:txBody>
      </p:sp>
      <p:pic>
        <p:nvPicPr>
          <p:cNvPr id="4" name="3 Imagen" descr="seminario prueba 1.jpg"/>
          <p:cNvPicPr>
            <a:picLocks noChangeAspect="1"/>
          </p:cNvPicPr>
          <p:nvPr/>
        </p:nvPicPr>
        <p:blipFill>
          <a:blip r:embed="rId2" cstate="print"/>
          <a:srcRect l="5964" t="7501" r="71520" b="55000"/>
          <a:stretch>
            <a:fillRect/>
          </a:stretch>
        </p:blipFill>
        <p:spPr>
          <a:xfrm>
            <a:off x="899592" y="404664"/>
            <a:ext cx="1224136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45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23728" y="457200"/>
            <a:ext cx="6552728" cy="1243608"/>
          </a:xfrm>
        </p:spPr>
        <p:txBody>
          <a:bodyPr>
            <a:normAutofit/>
          </a:bodyPr>
          <a:lstStyle/>
          <a:p>
            <a:pPr algn="r">
              <a:lnSpc>
                <a:spcPts val="1300"/>
              </a:lnSpc>
              <a:spcAft>
                <a:spcPts val="0"/>
              </a:spcAft>
            </a:pPr>
            <a:r>
              <a:rPr lang="es-ES" sz="2000" b="1" baseline="30000" dirty="0" smtClean="0">
                <a:solidFill>
                  <a:srgbClr val="002060"/>
                </a:solidFill>
                <a:latin typeface="Arial"/>
                <a:ea typeface="Times New Roman"/>
                <a:cs typeface="Arial"/>
              </a:rPr>
              <a:t>ASOCIACION  NACIONAL de FUNCIONARIOS  del  TRABAJO de CHILE</a:t>
            </a:r>
            <a:r>
              <a:rPr lang="es-CL" sz="2000" baseline="30000" dirty="0" smtClean="0">
                <a:latin typeface="Arial (W1)"/>
                <a:ea typeface="Calibri"/>
                <a:cs typeface="Arial"/>
              </a:rPr>
              <a:t/>
            </a:r>
            <a:br>
              <a:rPr lang="es-CL" sz="2000" baseline="30000" dirty="0" smtClean="0">
                <a:latin typeface="Arial (W1)"/>
                <a:ea typeface="Calibri"/>
                <a:cs typeface="Arial"/>
              </a:rPr>
            </a:br>
            <a:endParaRPr lang="es-CL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554162"/>
            <a:ext cx="8659688" cy="4755158"/>
          </a:xfrm>
        </p:spPr>
        <p:txBody>
          <a:bodyPr>
            <a:normAutofit lnSpcReduction="10000"/>
          </a:bodyPr>
          <a:lstStyle/>
          <a:p>
            <a:pPr marL="0" indent="11113" algn="just">
              <a:spcBef>
                <a:spcPts val="0"/>
              </a:spcBef>
              <a:buNone/>
              <a:tabLst>
                <a:tab pos="446088" algn="l"/>
                <a:tab pos="892175" algn="l"/>
                <a:tab pos="1520825" algn="l"/>
              </a:tabLst>
            </a:pPr>
            <a:endParaRPr lang="es-ES_tradnl" sz="2000" b="1" dirty="0" smtClean="0"/>
          </a:p>
          <a:p>
            <a:pPr marL="0" indent="11113" algn="just">
              <a:spcBef>
                <a:spcPts val="0"/>
              </a:spcBef>
              <a:buNone/>
              <a:tabLst>
                <a:tab pos="446088" algn="l"/>
                <a:tab pos="892175" algn="l"/>
                <a:tab pos="1520825" algn="l"/>
              </a:tabLst>
            </a:pPr>
            <a:r>
              <a:rPr lang="es-ES_tradnl" sz="2000" b="1" dirty="0" smtClean="0"/>
              <a:t>6.- Otros nuevos derechos </a:t>
            </a:r>
            <a:r>
              <a:rPr lang="es-ES_tradnl" sz="2000" b="1" dirty="0" err="1" smtClean="0"/>
              <a:t>remuneracionales</a:t>
            </a:r>
            <a:r>
              <a:rPr lang="es-ES_tradnl" sz="2000" b="1" dirty="0" smtClean="0"/>
              <a:t>:</a:t>
            </a:r>
          </a:p>
          <a:p>
            <a:pPr marL="0" indent="11113" algn="just">
              <a:spcBef>
                <a:spcPts val="0"/>
              </a:spcBef>
              <a:buNone/>
              <a:tabLst>
                <a:tab pos="446088" algn="l"/>
                <a:tab pos="892175" algn="l"/>
                <a:tab pos="1520825" algn="l"/>
              </a:tabLst>
            </a:pPr>
            <a:r>
              <a:rPr lang="es-ES_tradnl" sz="2400" b="1" dirty="0" smtClean="0"/>
              <a:t>	</a:t>
            </a:r>
            <a:r>
              <a:rPr lang="es-ES_tradnl" sz="1800" b="1" dirty="0" smtClean="0"/>
              <a:t>* bono disponibilidad para fiscalización urgente en horario inhábil </a:t>
            </a:r>
          </a:p>
          <a:p>
            <a:pPr marL="0" indent="11113" algn="just">
              <a:spcBef>
                <a:spcPts val="0"/>
              </a:spcBef>
              <a:buNone/>
              <a:tabLst>
                <a:tab pos="446088" algn="l"/>
                <a:tab pos="892175" algn="l"/>
                <a:tab pos="1520825" algn="l"/>
              </a:tabLst>
            </a:pPr>
            <a:r>
              <a:rPr lang="es-ES_tradnl" sz="1800" b="1" dirty="0"/>
              <a:t>	</a:t>
            </a:r>
            <a:r>
              <a:rPr lang="es-ES_tradnl" sz="1800" b="1" dirty="0" smtClean="0"/>
              <a:t>* bono de experiencia calificada para topados en las plantas</a:t>
            </a:r>
          </a:p>
          <a:p>
            <a:pPr marL="0" indent="11113" algn="just">
              <a:spcBef>
                <a:spcPts val="0"/>
              </a:spcBef>
              <a:buNone/>
              <a:tabLst>
                <a:tab pos="446088" algn="l"/>
                <a:tab pos="892175" algn="l"/>
                <a:tab pos="1520825" algn="l"/>
              </a:tabLst>
            </a:pPr>
            <a:r>
              <a:rPr lang="es-ES_tradnl" sz="1800" b="1" dirty="0"/>
              <a:t>	</a:t>
            </a:r>
            <a:r>
              <a:rPr lang="es-ES_tradnl" sz="1800" b="1" dirty="0" smtClean="0"/>
              <a:t>* ¿otros?</a:t>
            </a:r>
          </a:p>
          <a:p>
            <a:pPr marL="0" indent="11113" algn="just">
              <a:spcBef>
                <a:spcPts val="0"/>
              </a:spcBef>
              <a:buNone/>
              <a:tabLst>
                <a:tab pos="446088" algn="l"/>
                <a:tab pos="892175" algn="l"/>
                <a:tab pos="1520825" algn="l"/>
              </a:tabLst>
            </a:pPr>
            <a:endParaRPr lang="es-ES_tradnl" sz="2000" b="1" dirty="0"/>
          </a:p>
          <a:p>
            <a:pPr marL="0" indent="11113" algn="just">
              <a:spcBef>
                <a:spcPts val="0"/>
              </a:spcBef>
              <a:buNone/>
              <a:tabLst>
                <a:tab pos="446088" algn="l"/>
                <a:tab pos="892175" algn="l"/>
                <a:tab pos="1520825" algn="l"/>
              </a:tabLst>
            </a:pPr>
            <a:r>
              <a:rPr lang="es-ES_tradnl" sz="2000" b="1" dirty="0" smtClean="0"/>
              <a:t>7.- Mejoramiento y </a:t>
            </a:r>
            <a:r>
              <a:rPr lang="es-ES_tradnl" sz="2000" b="1" dirty="0" err="1" smtClean="0"/>
              <a:t>equiparidad</a:t>
            </a:r>
            <a:r>
              <a:rPr lang="es-ES_tradnl" sz="2000" b="1" dirty="0" smtClean="0"/>
              <a:t> remuneracional. </a:t>
            </a:r>
          </a:p>
          <a:p>
            <a:pPr marL="0" indent="11113" algn="just">
              <a:spcBef>
                <a:spcPts val="0"/>
              </a:spcBef>
              <a:buNone/>
              <a:tabLst>
                <a:tab pos="446088" algn="l"/>
                <a:tab pos="628650" algn="l"/>
                <a:tab pos="1520825" algn="l"/>
              </a:tabLst>
            </a:pPr>
            <a:r>
              <a:rPr lang="es-ES_tradnl" sz="2000" b="1" dirty="0"/>
              <a:t>	</a:t>
            </a:r>
            <a:r>
              <a:rPr lang="es-ES_tradnl" sz="1800" b="1" dirty="0" smtClean="0"/>
              <a:t>* Aumento del rango de la Asignación Ley 19.994 </a:t>
            </a:r>
            <a:r>
              <a:rPr lang="es-ES_tradnl" sz="1600" b="1" dirty="0" smtClean="0"/>
              <a:t>(de hasta 12%, a entre 12 y 20%) </a:t>
            </a:r>
          </a:p>
          <a:p>
            <a:pPr marL="0" indent="11113" algn="just">
              <a:spcBef>
                <a:spcPts val="0"/>
              </a:spcBef>
              <a:buNone/>
              <a:tabLst>
                <a:tab pos="446088" algn="l"/>
                <a:tab pos="628650" algn="l"/>
                <a:tab pos="1520825" algn="l"/>
              </a:tabLst>
            </a:pPr>
            <a:endParaRPr lang="es-ES_tradnl" sz="2000" b="1" dirty="0" smtClean="0"/>
          </a:p>
          <a:p>
            <a:pPr marL="0" indent="11113" algn="just">
              <a:spcBef>
                <a:spcPts val="0"/>
              </a:spcBef>
              <a:buNone/>
              <a:tabLst>
                <a:tab pos="446088" algn="l"/>
                <a:tab pos="628650" algn="l"/>
                <a:tab pos="1520825" algn="l"/>
              </a:tabLst>
            </a:pPr>
            <a:r>
              <a:rPr lang="es-ES_tradnl" sz="2000" b="1" dirty="0" smtClean="0"/>
              <a:t>8.- Normas de encasillamiento.</a:t>
            </a:r>
          </a:p>
          <a:p>
            <a:pPr marL="720725" indent="-274638" algn="just">
              <a:spcBef>
                <a:spcPts val="0"/>
              </a:spcBef>
              <a:buNone/>
              <a:tabLst>
                <a:tab pos="446088" algn="l"/>
                <a:tab pos="628650" algn="l"/>
                <a:tab pos="1520825" algn="l"/>
              </a:tabLst>
            </a:pPr>
            <a:r>
              <a:rPr lang="es-ES_tradnl" sz="2000" b="1" dirty="0"/>
              <a:t>	</a:t>
            </a:r>
            <a:r>
              <a:rPr lang="es-ES_tradnl" sz="2000" b="1" dirty="0" smtClean="0"/>
              <a:t>* Ningún perjuicio, ni en terminación, ni en discontinuidad, ni en remuneración, ni en escalafón, etc. Igual o mejor, o planilla suplementaria.</a:t>
            </a:r>
          </a:p>
          <a:p>
            <a:pPr marL="720725" indent="-274638" algn="just">
              <a:spcBef>
                <a:spcPts val="0"/>
              </a:spcBef>
              <a:buNone/>
              <a:tabLst>
                <a:tab pos="446088" algn="l"/>
                <a:tab pos="628650" algn="l"/>
                <a:tab pos="1520825" algn="l"/>
              </a:tabLst>
            </a:pPr>
            <a:r>
              <a:rPr lang="es-ES_tradnl" sz="2000" b="1" dirty="0" smtClean="0"/>
              <a:t>* A las nuevas plantas primero ingresan las actuales plantas; luego se da curso a la promoción por los cargos vacantes; luego se ingresan las contratas con criterios de equidad (antigüedad; grados; grados máximos; concursos si es necesario; etc.);   </a:t>
            </a:r>
            <a:endParaRPr lang="es-ES_tradnl" sz="2000" b="1" dirty="0"/>
          </a:p>
          <a:p>
            <a:pPr marL="0" indent="11113" algn="just">
              <a:spcBef>
                <a:spcPts val="0"/>
              </a:spcBef>
              <a:buNone/>
              <a:tabLst>
                <a:tab pos="446088" algn="l"/>
                <a:tab pos="628650" algn="l"/>
                <a:tab pos="1520825" algn="l"/>
              </a:tabLst>
            </a:pPr>
            <a:endParaRPr lang="es-ES_tradnl" sz="1600" b="1" dirty="0" smtClean="0"/>
          </a:p>
          <a:p>
            <a:pPr marL="0" indent="11113" algn="just">
              <a:spcBef>
                <a:spcPts val="0"/>
              </a:spcBef>
              <a:buNone/>
              <a:tabLst>
                <a:tab pos="446088" algn="l"/>
                <a:tab pos="892175" algn="l"/>
                <a:tab pos="1520825" algn="l"/>
              </a:tabLst>
            </a:pPr>
            <a:endParaRPr lang="es-ES_tradnl" sz="2400" b="1" dirty="0"/>
          </a:p>
          <a:p>
            <a:pPr marL="0" indent="11113" algn="just">
              <a:spcBef>
                <a:spcPts val="0"/>
              </a:spcBef>
              <a:buNone/>
              <a:tabLst>
                <a:tab pos="446088" algn="l"/>
                <a:tab pos="892175" algn="l"/>
                <a:tab pos="1520825" algn="l"/>
              </a:tabLst>
            </a:pPr>
            <a:endParaRPr lang="es-ES_tradnl" sz="1800" dirty="0" smtClean="0"/>
          </a:p>
        </p:txBody>
      </p:sp>
      <p:pic>
        <p:nvPicPr>
          <p:cNvPr id="4" name="3 Imagen" descr="seminario prueba 1.jpg"/>
          <p:cNvPicPr>
            <a:picLocks noChangeAspect="1"/>
          </p:cNvPicPr>
          <p:nvPr/>
        </p:nvPicPr>
        <p:blipFill>
          <a:blip r:embed="rId2" cstate="print"/>
          <a:srcRect l="5964" t="7501" r="71520" b="55000"/>
          <a:stretch>
            <a:fillRect/>
          </a:stretch>
        </p:blipFill>
        <p:spPr>
          <a:xfrm>
            <a:off x="899592" y="404664"/>
            <a:ext cx="1224136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23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23728" y="457200"/>
            <a:ext cx="6552728" cy="1243608"/>
          </a:xfrm>
        </p:spPr>
        <p:txBody>
          <a:bodyPr>
            <a:normAutofit/>
          </a:bodyPr>
          <a:lstStyle/>
          <a:p>
            <a:pPr algn="r">
              <a:lnSpc>
                <a:spcPts val="1300"/>
              </a:lnSpc>
              <a:spcAft>
                <a:spcPts val="0"/>
              </a:spcAft>
            </a:pPr>
            <a:r>
              <a:rPr lang="es-ES" sz="2000" b="1" baseline="30000" dirty="0" smtClean="0">
                <a:solidFill>
                  <a:srgbClr val="002060"/>
                </a:solidFill>
                <a:latin typeface="Arial"/>
                <a:ea typeface="Times New Roman"/>
                <a:cs typeface="Arial"/>
              </a:rPr>
              <a:t>ASOCIACION  NACIONAL de FUNCIONARIOS  del  TRABAJO de CHILE</a:t>
            </a:r>
            <a:r>
              <a:rPr lang="es-CL" sz="2000" baseline="30000" dirty="0" smtClean="0">
                <a:latin typeface="Arial (W1)"/>
                <a:ea typeface="Calibri"/>
                <a:cs typeface="Arial"/>
              </a:rPr>
              <a:t/>
            </a:r>
            <a:br>
              <a:rPr lang="es-CL" sz="2000" baseline="30000" dirty="0" smtClean="0">
                <a:latin typeface="Arial (W1)"/>
                <a:ea typeface="Calibri"/>
                <a:cs typeface="Arial"/>
              </a:rPr>
            </a:br>
            <a:endParaRPr lang="es-CL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554162"/>
            <a:ext cx="8587680" cy="4755158"/>
          </a:xfrm>
        </p:spPr>
        <p:txBody>
          <a:bodyPr>
            <a:normAutofit/>
          </a:bodyPr>
          <a:lstStyle/>
          <a:p>
            <a:pPr marL="0" indent="11113" algn="just">
              <a:spcBef>
                <a:spcPts val="0"/>
              </a:spcBef>
              <a:buNone/>
              <a:tabLst>
                <a:tab pos="446088" algn="l"/>
                <a:tab pos="892175" algn="l"/>
                <a:tab pos="1520825" algn="l"/>
              </a:tabLst>
            </a:pPr>
            <a:endParaRPr lang="es-ES_tradnl" sz="2000" b="1" dirty="0" smtClean="0"/>
          </a:p>
          <a:p>
            <a:pPr marL="0" indent="11113" algn="just">
              <a:spcBef>
                <a:spcPts val="0"/>
              </a:spcBef>
              <a:buNone/>
              <a:tabLst>
                <a:tab pos="446088" algn="l"/>
                <a:tab pos="892175" algn="l"/>
                <a:tab pos="1520825" algn="l"/>
              </a:tabLst>
            </a:pPr>
            <a:r>
              <a:rPr lang="es-ES_tradnl" sz="2000" b="1" dirty="0" smtClean="0"/>
              <a:t>9.- Otras normas modernizadoras.</a:t>
            </a:r>
          </a:p>
          <a:p>
            <a:pPr marL="0" indent="11113" algn="just">
              <a:spcBef>
                <a:spcPts val="0"/>
              </a:spcBef>
              <a:buNone/>
              <a:tabLst>
                <a:tab pos="446088" algn="l"/>
                <a:tab pos="892175" algn="l"/>
                <a:tab pos="1520825" algn="l"/>
              </a:tabLst>
            </a:pPr>
            <a:r>
              <a:rPr lang="es-ES_tradnl" sz="2400" b="1" dirty="0"/>
              <a:t>	</a:t>
            </a:r>
            <a:r>
              <a:rPr lang="es-ES_tradnl" sz="1800" b="1" dirty="0" smtClean="0"/>
              <a:t>* Registro de contrataciones (altas y bajas).</a:t>
            </a:r>
          </a:p>
          <a:p>
            <a:pPr marL="0" indent="11113" algn="just">
              <a:spcBef>
                <a:spcPts val="0"/>
              </a:spcBef>
              <a:buNone/>
              <a:tabLst>
                <a:tab pos="446088" algn="l"/>
                <a:tab pos="892175" algn="l"/>
                <a:tab pos="1520825" algn="l"/>
              </a:tabLst>
            </a:pPr>
            <a:r>
              <a:rPr lang="es-ES_tradnl" sz="1800" b="1" dirty="0"/>
              <a:t>	</a:t>
            </a:r>
            <a:r>
              <a:rPr lang="es-ES_tradnl" sz="1800" b="1" dirty="0" smtClean="0"/>
              <a:t>* Consejo Consultivo.</a:t>
            </a:r>
          </a:p>
          <a:p>
            <a:pPr marL="0" indent="11113" algn="just">
              <a:spcBef>
                <a:spcPts val="0"/>
              </a:spcBef>
              <a:buNone/>
              <a:tabLst>
                <a:tab pos="446088" algn="l"/>
                <a:tab pos="892175" algn="l"/>
                <a:tab pos="1520825" algn="l"/>
              </a:tabLst>
            </a:pPr>
            <a:r>
              <a:rPr lang="es-ES_tradnl" sz="1800" b="1" dirty="0"/>
              <a:t>	</a:t>
            </a:r>
            <a:r>
              <a:rPr lang="es-ES_tradnl" sz="1800" b="1" dirty="0" smtClean="0"/>
              <a:t>* Mejora en la defensa funcionaria</a:t>
            </a:r>
          </a:p>
          <a:p>
            <a:pPr marL="0" indent="11113" algn="just">
              <a:spcBef>
                <a:spcPts val="0"/>
              </a:spcBef>
              <a:buNone/>
              <a:tabLst>
                <a:tab pos="446088" algn="l"/>
                <a:tab pos="892175" algn="l"/>
                <a:tab pos="1520825" algn="l"/>
              </a:tabLst>
            </a:pPr>
            <a:r>
              <a:rPr lang="es-ES_tradnl" sz="1800" b="1" dirty="0"/>
              <a:t>	</a:t>
            </a:r>
            <a:r>
              <a:rPr lang="es-ES_tradnl" sz="1800" b="1" dirty="0" smtClean="0"/>
              <a:t>* etc.</a:t>
            </a:r>
          </a:p>
          <a:p>
            <a:pPr marL="0" indent="11113" algn="just">
              <a:spcBef>
                <a:spcPts val="0"/>
              </a:spcBef>
              <a:buNone/>
              <a:tabLst>
                <a:tab pos="446088" algn="l"/>
                <a:tab pos="892175" algn="l"/>
                <a:tab pos="1520825" algn="l"/>
              </a:tabLst>
            </a:pPr>
            <a:endParaRPr lang="es-ES_tradnl" sz="1800" b="1" dirty="0"/>
          </a:p>
          <a:p>
            <a:pPr marL="0" indent="11113" algn="just">
              <a:spcBef>
                <a:spcPts val="0"/>
              </a:spcBef>
              <a:buNone/>
              <a:tabLst>
                <a:tab pos="446088" algn="l"/>
                <a:tab pos="892175" algn="l"/>
                <a:tab pos="1520825" algn="l"/>
              </a:tabLst>
            </a:pPr>
            <a:endParaRPr lang="es-ES_tradnl" sz="1800" b="1" dirty="0" smtClean="0"/>
          </a:p>
          <a:p>
            <a:pPr marL="0" indent="11113" algn="just">
              <a:spcBef>
                <a:spcPts val="0"/>
              </a:spcBef>
              <a:buNone/>
              <a:tabLst>
                <a:tab pos="446088" algn="l"/>
                <a:tab pos="892175" algn="l"/>
                <a:tab pos="1520825" algn="l"/>
              </a:tabLst>
            </a:pPr>
            <a:endParaRPr lang="es-ES_tradnl" sz="1800" b="1" dirty="0"/>
          </a:p>
          <a:p>
            <a:pPr marL="0" indent="11113" algn="just">
              <a:spcBef>
                <a:spcPts val="0"/>
              </a:spcBef>
              <a:buNone/>
              <a:tabLst>
                <a:tab pos="446088" algn="l"/>
                <a:tab pos="892175" algn="l"/>
                <a:tab pos="1520825" algn="l"/>
              </a:tabLst>
            </a:pPr>
            <a:endParaRPr lang="es-ES_tradnl" sz="1800" dirty="0" smtClean="0"/>
          </a:p>
        </p:txBody>
      </p:sp>
      <p:pic>
        <p:nvPicPr>
          <p:cNvPr id="4" name="3 Imagen" descr="seminario prueba 1.jpg"/>
          <p:cNvPicPr>
            <a:picLocks noChangeAspect="1"/>
          </p:cNvPicPr>
          <p:nvPr/>
        </p:nvPicPr>
        <p:blipFill>
          <a:blip r:embed="rId2" cstate="print"/>
          <a:srcRect l="5964" t="7501" r="71520" b="55000"/>
          <a:stretch>
            <a:fillRect/>
          </a:stretch>
        </p:blipFill>
        <p:spPr>
          <a:xfrm>
            <a:off x="899592" y="404664"/>
            <a:ext cx="1224136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7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23728" y="457200"/>
            <a:ext cx="6552728" cy="1027584"/>
          </a:xfrm>
        </p:spPr>
        <p:txBody>
          <a:bodyPr>
            <a:normAutofit/>
          </a:bodyPr>
          <a:lstStyle/>
          <a:p>
            <a:pPr algn="r">
              <a:lnSpc>
                <a:spcPts val="1300"/>
              </a:lnSpc>
              <a:spcAft>
                <a:spcPts val="0"/>
              </a:spcAft>
            </a:pPr>
            <a:r>
              <a:rPr lang="es-ES" sz="2000" b="1" baseline="30000" dirty="0" smtClean="0">
                <a:solidFill>
                  <a:srgbClr val="002060"/>
                </a:solidFill>
                <a:latin typeface="Arial"/>
                <a:ea typeface="Times New Roman"/>
                <a:cs typeface="Arial"/>
              </a:rPr>
              <a:t>ASOCIACION  NACIONAL de FUNCIONARIOS  del  TRABAJO de CHILE</a:t>
            </a:r>
            <a:r>
              <a:rPr lang="es-CL" sz="2000" baseline="30000" dirty="0" smtClean="0">
                <a:latin typeface="Arial (W1)"/>
                <a:ea typeface="Calibri"/>
                <a:cs typeface="Arial"/>
              </a:rPr>
              <a:t/>
            </a:r>
            <a:br>
              <a:rPr lang="es-CL" sz="2000" baseline="30000" dirty="0" smtClean="0">
                <a:latin typeface="Arial (W1)"/>
                <a:ea typeface="Calibri"/>
                <a:cs typeface="Arial"/>
              </a:rPr>
            </a:br>
            <a:endParaRPr lang="es-CL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554162"/>
            <a:ext cx="8371656" cy="5115198"/>
          </a:xfrm>
        </p:spPr>
        <p:txBody>
          <a:bodyPr>
            <a:normAutofit fontScale="32500" lnSpcReduction="20000"/>
          </a:bodyPr>
          <a:lstStyle/>
          <a:p>
            <a:pPr algn="just">
              <a:buNone/>
            </a:pPr>
            <a:endParaRPr lang="es-ES_tradnl" sz="3200" b="1" dirty="0" smtClean="0"/>
          </a:p>
          <a:p>
            <a:pPr marL="0" indent="11113" algn="just">
              <a:buNone/>
            </a:pPr>
            <a:r>
              <a:rPr lang="es-ES_tradnl" sz="4200" b="1" dirty="0" smtClean="0"/>
              <a:t>II.- UN ESCENARIO </a:t>
            </a:r>
            <a:r>
              <a:rPr lang="es-ES_tradnl" sz="4200" b="1" dirty="0" smtClean="0"/>
              <a:t>COMPLEJO PERO QUE RATIFICA UNA ESPECIAL VENTANA DE OPORTUNIDADES.</a:t>
            </a:r>
          </a:p>
          <a:p>
            <a:pPr marL="263525" indent="11113" algn="just">
              <a:spcBef>
                <a:spcPts val="0"/>
              </a:spcBef>
              <a:buNone/>
            </a:pPr>
            <a:endParaRPr lang="es-ES_tradnl" sz="4900" b="1" dirty="0" smtClean="0"/>
          </a:p>
          <a:p>
            <a:pPr marL="263525" indent="11113" algn="just">
              <a:spcBef>
                <a:spcPts val="0"/>
              </a:spcBef>
              <a:buNone/>
            </a:pPr>
            <a:r>
              <a:rPr lang="es-ES_tradnl" sz="4900" b="1" dirty="0" smtClean="0"/>
              <a:t>Elementos favorables:</a:t>
            </a:r>
          </a:p>
          <a:p>
            <a:pPr marL="263525" indent="11113" algn="just">
              <a:spcBef>
                <a:spcPts val="0"/>
              </a:spcBef>
              <a:buNone/>
            </a:pPr>
            <a:endParaRPr lang="es-ES_tradnl" sz="4900" b="1" dirty="0"/>
          </a:p>
          <a:p>
            <a:pPr marL="720725" indent="-274638" algn="just">
              <a:spcBef>
                <a:spcPts val="0"/>
              </a:spcBef>
              <a:buNone/>
            </a:pPr>
            <a:r>
              <a:rPr lang="es-ES_tradnl" sz="4900" b="1" dirty="0" smtClean="0"/>
              <a:t>1</a:t>
            </a:r>
            <a:r>
              <a:rPr lang="es-ES_tradnl" sz="4900" b="1" dirty="0" smtClean="0"/>
              <a:t>.- </a:t>
            </a:r>
            <a:r>
              <a:rPr lang="es-ES_tradnl" sz="4900" b="1" dirty="0" smtClean="0"/>
              <a:t>P</a:t>
            </a:r>
            <a:r>
              <a:rPr lang="es-ES_tradnl" sz="4900" b="1" dirty="0" smtClean="0"/>
              <a:t>rograma der Gobierno en ejecución, con Reformas Laborales y centralidad de la DT en ellas.</a:t>
            </a:r>
          </a:p>
          <a:p>
            <a:pPr marL="720725" indent="-274638" algn="just">
              <a:spcBef>
                <a:spcPts val="0"/>
              </a:spcBef>
              <a:buNone/>
            </a:pPr>
            <a:r>
              <a:rPr lang="es-ES_tradnl" sz="4900" b="1" dirty="0" smtClean="0"/>
              <a:t>2.- Compromiso modernizador de la DT. Avances al interior del Servicio, actores comprometidos y enfocados en propuestas. </a:t>
            </a:r>
          </a:p>
          <a:p>
            <a:pPr marL="720725" indent="-274638" algn="just">
              <a:spcBef>
                <a:spcPts val="0"/>
              </a:spcBef>
              <a:buNone/>
            </a:pPr>
            <a:r>
              <a:rPr lang="es-ES_tradnl" sz="4900" b="1" dirty="0" smtClean="0"/>
              <a:t>3.- Compromiso y respaldo ministerial. Espacio en Hacienda.</a:t>
            </a:r>
          </a:p>
          <a:p>
            <a:pPr marL="263525" indent="11113" algn="just">
              <a:spcBef>
                <a:spcPts val="0"/>
              </a:spcBef>
              <a:buNone/>
            </a:pPr>
            <a:endParaRPr lang="es-ES_tradnl" sz="4900" b="1" dirty="0" smtClean="0"/>
          </a:p>
          <a:p>
            <a:pPr marL="263525" indent="11113" algn="just">
              <a:spcBef>
                <a:spcPts val="0"/>
              </a:spcBef>
              <a:buNone/>
            </a:pPr>
            <a:r>
              <a:rPr lang="es-ES_tradnl" sz="4900" b="1" dirty="0" smtClean="0"/>
              <a:t>Elementos de riesgo:</a:t>
            </a:r>
          </a:p>
          <a:p>
            <a:pPr marL="263525" indent="11113" algn="just">
              <a:spcBef>
                <a:spcPts val="0"/>
              </a:spcBef>
              <a:buNone/>
            </a:pPr>
            <a:endParaRPr lang="es-ES_tradnl" sz="4900" b="1" dirty="0" smtClean="0"/>
          </a:p>
          <a:p>
            <a:pPr marL="720725" indent="-274638" algn="just">
              <a:spcBef>
                <a:spcPts val="0"/>
              </a:spcBef>
              <a:buNone/>
            </a:pPr>
            <a:r>
              <a:rPr lang="es-ES_tradnl" sz="4900" b="1" dirty="0" smtClean="0"/>
              <a:t>1.- Complicaciones </a:t>
            </a:r>
            <a:r>
              <a:rPr lang="es-ES_tradnl" sz="4900" b="1" dirty="0"/>
              <a:t>en la tramitación de las Reformas Laborales</a:t>
            </a:r>
          </a:p>
          <a:p>
            <a:pPr marL="720725" indent="-274638" algn="just">
              <a:spcBef>
                <a:spcPts val="0"/>
              </a:spcBef>
              <a:buNone/>
            </a:pPr>
            <a:endParaRPr lang="es-ES_tradnl" sz="4900" b="1" dirty="0" smtClean="0"/>
          </a:p>
          <a:p>
            <a:pPr marL="720725" indent="-274638" algn="just">
              <a:spcBef>
                <a:spcPts val="0"/>
              </a:spcBef>
              <a:buNone/>
            </a:pPr>
            <a:r>
              <a:rPr lang="es-ES_tradnl" sz="4900" b="1" dirty="0" smtClean="0"/>
              <a:t>2.- </a:t>
            </a:r>
            <a:r>
              <a:rPr lang="es-ES_tradnl" sz="4900" b="1" dirty="0" smtClean="0"/>
              <a:t>Ya </a:t>
            </a:r>
            <a:r>
              <a:rPr lang="es-ES_tradnl" sz="4900" b="1" dirty="0" smtClean="0"/>
              <a:t>en la mitad del mandato del actual Gobierno, con debilitada popularidad en un escenario de cuestionamiento social generalizado y crisis de confianza.</a:t>
            </a:r>
          </a:p>
          <a:p>
            <a:pPr marL="720725" indent="-274638" algn="just">
              <a:spcBef>
                <a:spcPts val="0"/>
              </a:spcBef>
              <a:buNone/>
            </a:pPr>
            <a:endParaRPr lang="es-ES_tradnl" sz="4900" b="1" dirty="0" smtClean="0"/>
          </a:p>
          <a:p>
            <a:pPr marL="720725" indent="-274638" algn="just">
              <a:spcBef>
                <a:spcPts val="0"/>
              </a:spcBef>
              <a:buNone/>
            </a:pPr>
            <a:r>
              <a:rPr lang="es-ES_tradnl" sz="4900" b="1" dirty="0" smtClean="0"/>
              <a:t>3.- </a:t>
            </a:r>
            <a:r>
              <a:rPr lang="es-ES_tradnl" sz="4900" b="1" dirty="0" smtClean="0"/>
              <a:t>Difícil relación Gobierno-funcionarios públicos luego de la Negociación 2015.</a:t>
            </a:r>
          </a:p>
          <a:p>
            <a:pPr marL="720725" indent="-274638" algn="just">
              <a:spcBef>
                <a:spcPts val="0"/>
              </a:spcBef>
              <a:buNone/>
            </a:pPr>
            <a:endParaRPr lang="es-ES_tradnl" sz="4900" b="1" dirty="0"/>
          </a:p>
          <a:p>
            <a:pPr marL="720725" indent="-274638" algn="just">
              <a:spcBef>
                <a:spcPts val="0"/>
              </a:spcBef>
              <a:buNone/>
            </a:pPr>
            <a:r>
              <a:rPr lang="es-ES_tradnl" sz="4900" b="1" dirty="0" smtClean="0"/>
              <a:t>4.- </a:t>
            </a:r>
            <a:r>
              <a:rPr lang="es-ES_tradnl" sz="4900" b="1" dirty="0" smtClean="0"/>
              <a:t>Noticias de nubes en la Economía y de mayor estrechez fiscal y presupuestaria.</a:t>
            </a:r>
          </a:p>
          <a:p>
            <a:pPr marL="720725" indent="-274638" algn="just">
              <a:spcBef>
                <a:spcPts val="0"/>
              </a:spcBef>
              <a:buNone/>
            </a:pPr>
            <a:endParaRPr lang="es-ES_tradnl" sz="4900" b="1" dirty="0"/>
          </a:p>
          <a:p>
            <a:pPr marL="720725" indent="-274638" algn="just">
              <a:spcBef>
                <a:spcPts val="0"/>
              </a:spcBef>
              <a:buNone/>
            </a:pPr>
            <a:r>
              <a:rPr lang="es-ES_tradnl" sz="4900" b="1" dirty="0" smtClean="0"/>
              <a:t>5.- </a:t>
            </a:r>
            <a:r>
              <a:rPr lang="es-ES_tradnl" sz="4900" b="1" dirty="0" smtClean="0"/>
              <a:t>Tensionamiento en la relación ciudadanía-funcionarios públicos.</a:t>
            </a:r>
          </a:p>
          <a:p>
            <a:pPr marL="720725" indent="-274638" algn="just">
              <a:spcBef>
                <a:spcPts val="0"/>
              </a:spcBef>
              <a:buNone/>
            </a:pPr>
            <a:endParaRPr lang="es-ES_tradnl" sz="4900" b="1" dirty="0"/>
          </a:p>
          <a:p>
            <a:pPr marL="720725" indent="-274638" algn="just">
              <a:spcBef>
                <a:spcPts val="0"/>
              </a:spcBef>
              <a:buNone/>
            </a:pPr>
            <a:r>
              <a:rPr lang="es-ES_tradnl" sz="4900" b="1" dirty="0" smtClean="0"/>
              <a:t>6</a:t>
            </a:r>
            <a:r>
              <a:rPr lang="es-ES_tradnl" sz="4900" b="1" dirty="0" smtClean="0"/>
              <a:t>.- </a:t>
            </a:r>
            <a:r>
              <a:rPr lang="es-ES_tradnl" sz="4900" b="1" dirty="0"/>
              <a:t>Gestión institucional concentrada o entrabada en la cotidianeidad</a:t>
            </a:r>
            <a:r>
              <a:rPr lang="es-ES_tradnl" sz="4900" b="1" dirty="0" smtClean="0"/>
              <a:t>.</a:t>
            </a:r>
            <a:endParaRPr lang="es-ES_tradnl" sz="4900" b="1" dirty="0" smtClean="0"/>
          </a:p>
        </p:txBody>
      </p:sp>
      <p:pic>
        <p:nvPicPr>
          <p:cNvPr id="4" name="3 Imagen" descr="seminario prueba 1.jpg"/>
          <p:cNvPicPr>
            <a:picLocks noChangeAspect="1"/>
          </p:cNvPicPr>
          <p:nvPr/>
        </p:nvPicPr>
        <p:blipFill>
          <a:blip r:embed="rId3" cstate="print"/>
          <a:srcRect l="5964" t="7501" r="71520" b="55000"/>
          <a:stretch>
            <a:fillRect/>
          </a:stretch>
        </p:blipFill>
        <p:spPr>
          <a:xfrm>
            <a:off x="899592" y="404664"/>
            <a:ext cx="1224136" cy="1080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23728" y="457200"/>
            <a:ext cx="6552728" cy="1243608"/>
          </a:xfrm>
        </p:spPr>
        <p:txBody>
          <a:bodyPr>
            <a:normAutofit/>
          </a:bodyPr>
          <a:lstStyle/>
          <a:p>
            <a:pPr algn="r">
              <a:lnSpc>
                <a:spcPts val="1300"/>
              </a:lnSpc>
              <a:spcAft>
                <a:spcPts val="0"/>
              </a:spcAft>
            </a:pPr>
            <a:r>
              <a:rPr lang="es-ES" sz="2000" b="1" baseline="30000" dirty="0" smtClean="0">
                <a:solidFill>
                  <a:srgbClr val="002060"/>
                </a:solidFill>
                <a:latin typeface="Arial"/>
                <a:ea typeface="Times New Roman"/>
                <a:cs typeface="Arial"/>
              </a:rPr>
              <a:t>ASOCIACION  NACIONAL de FUNCIONARIOS  del  TRABAJO de CHILE</a:t>
            </a:r>
            <a:r>
              <a:rPr lang="es-CL" sz="2000" baseline="30000" dirty="0" smtClean="0">
                <a:latin typeface="Arial (W1)"/>
                <a:ea typeface="Calibri"/>
                <a:cs typeface="Arial"/>
              </a:rPr>
              <a:t/>
            </a:r>
            <a:br>
              <a:rPr lang="es-CL" sz="2000" baseline="30000" dirty="0" smtClean="0">
                <a:latin typeface="Arial (W1)"/>
                <a:ea typeface="Calibri"/>
                <a:cs typeface="Arial"/>
              </a:rPr>
            </a:br>
            <a:endParaRPr lang="es-CL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554162"/>
            <a:ext cx="8371656" cy="4755158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None/>
            </a:pPr>
            <a:endParaRPr lang="es-ES_tradnl" sz="2000" b="1" dirty="0" smtClean="0"/>
          </a:p>
          <a:p>
            <a:pPr algn="just">
              <a:spcBef>
                <a:spcPts val="0"/>
              </a:spcBef>
              <a:buNone/>
            </a:pPr>
            <a:r>
              <a:rPr lang="es-ES_tradnl" sz="2000" b="1" dirty="0" smtClean="0"/>
              <a:t> </a:t>
            </a:r>
            <a:endParaRPr lang="es-ES_tradnl" sz="2000" b="1" dirty="0" smtClean="0"/>
          </a:p>
          <a:p>
            <a:pPr marL="0" indent="11113" algn="just">
              <a:spcBef>
                <a:spcPts val="0"/>
              </a:spcBef>
              <a:buNone/>
            </a:pPr>
            <a:r>
              <a:rPr lang="es-ES_tradnl" b="1" dirty="0" smtClean="0"/>
              <a:t>III</a:t>
            </a:r>
            <a:r>
              <a:rPr lang="es-ES_tradnl" sz="2000" b="1" dirty="0" smtClean="0"/>
              <a:t>.- PROCESO </a:t>
            </a:r>
            <a:r>
              <a:rPr lang="es-ES_tradnl" sz="2000" b="1" dirty="0" smtClean="0"/>
              <a:t>Y CRONOGRAMA</a:t>
            </a:r>
            <a:r>
              <a:rPr lang="es-ES_tradnl" sz="2000" b="1" dirty="0" smtClean="0"/>
              <a:t>. EVALUACION </a:t>
            </a:r>
            <a:r>
              <a:rPr lang="es-ES_tradnl" b="1" dirty="0" smtClean="0"/>
              <a:t>AVANCES, </a:t>
            </a:r>
            <a:r>
              <a:rPr lang="es-ES_tradnl" sz="2000" b="1" dirty="0" smtClean="0"/>
              <a:t>AJUSTES RAZONABLES</a:t>
            </a:r>
            <a:endParaRPr lang="es-ES_tradnl" sz="2000" b="1" dirty="0" smtClean="0"/>
          </a:p>
          <a:p>
            <a:pPr marL="788988" indent="-342900" algn="just">
              <a:buAutoNum type="alphaLcParenR"/>
            </a:pPr>
            <a:r>
              <a:rPr lang="es-ES_tradnl" sz="1800" b="1" dirty="0" smtClean="0"/>
              <a:t>Valoración </a:t>
            </a:r>
            <a:r>
              <a:rPr lang="es-ES_tradnl" sz="1800" b="1" dirty="0" smtClean="0"/>
              <a:t>de avances (en proceso, en contenidos y en la relación</a:t>
            </a:r>
            <a:r>
              <a:rPr lang="es-ES_tradnl" sz="1800" b="1" dirty="0" smtClean="0"/>
              <a:t>) y recientes  ajustes razonables que mantienen las confianzas: En especial en torno a retraso de </a:t>
            </a:r>
            <a:r>
              <a:rPr lang="es-ES_tradnl" sz="1800" b="1" dirty="0" smtClean="0"/>
              <a:t>las reformas laborales y escenario complejo. N</a:t>
            </a:r>
            <a:r>
              <a:rPr lang="es-ES_tradnl" sz="1800" b="1" dirty="0" smtClean="0"/>
              <a:t>uevo cronograma, con estelaridad en el primer </a:t>
            </a:r>
            <a:r>
              <a:rPr lang="es-ES_tradnl" sz="1800" b="1" dirty="0" smtClean="0"/>
              <a:t>semestre del 2016 para concretar ingreso de proyecto de ley al Congreso; </a:t>
            </a:r>
            <a:endParaRPr lang="es-ES_tradnl" sz="1800" b="1" dirty="0" smtClean="0"/>
          </a:p>
          <a:p>
            <a:pPr marL="788988" indent="-342900" algn="just">
              <a:buAutoNum type="alphaLcParenR"/>
            </a:pPr>
            <a:r>
              <a:rPr lang="es-ES_tradnl" sz="1800" b="1" dirty="0" smtClean="0"/>
              <a:t>Acción </a:t>
            </a:r>
            <a:r>
              <a:rPr lang="es-ES_tradnl" sz="1800" b="1" dirty="0" smtClean="0"/>
              <a:t>sindical </a:t>
            </a:r>
            <a:r>
              <a:rPr lang="es-ES_tradnl" sz="1800" b="1" dirty="0" smtClean="0"/>
              <a:t>a ANFUNTCH propositiva, </a:t>
            </a:r>
            <a:r>
              <a:rPr lang="es-ES_tradnl" sz="1800" b="1" dirty="0" smtClean="0"/>
              <a:t>comprometida y jugada detrás de este objetivo principal, en trabajo conjunto con APU y la autoridad, pero que hay claridad en que debe ser liderado y protagonizado por y desde la propia Institución y, por lo tanto, de responsabilidad principal de este Equipo Directivo.</a:t>
            </a:r>
            <a:endParaRPr lang="es-ES_tradnl" sz="1800" b="1" dirty="0" smtClean="0"/>
          </a:p>
          <a:p>
            <a:pPr marL="788988" algn="just">
              <a:buAutoNum type="alphaLcParenR"/>
            </a:pPr>
            <a:endParaRPr lang="es-ES_tradnl" sz="1800" b="1" dirty="0"/>
          </a:p>
          <a:p>
            <a:pPr marL="0" indent="11113" algn="just">
              <a:buNone/>
            </a:pPr>
            <a:endParaRPr lang="es-ES_tradnl" sz="1800" b="1" dirty="0" smtClean="0"/>
          </a:p>
          <a:p>
            <a:pPr marL="0" indent="11113" algn="just">
              <a:buNone/>
            </a:pPr>
            <a:endParaRPr lang="es-ES_tradnl" sz="1800" b="1" dirty="0" smtClean="0"/>
          </a:p>
          <a:p>
            <a:pPr marL="0" indent="11113" algn="just">
              <a:buNone/>
            </a:pPr>
            <a:endParaRPr lang="es-ES_tradnl" sz="1800" b="1" dirty="0" smtClean="0"/>
          </a:p>
        </p:txBody>
      </p:sp>
      <p:pic>
        <p:nvPicPr>
          <p:cNvPr id="4" name="3 Imagen" descr="seminario prueba 1.jpg"/>
          <p:cNvPicPr>
            <a:picLocks noChangeAspect="1"/>
          </p:cNvPicPr>
          <p:nvPr/>
        </p:nvPicPr>
        <p:blipFill>
          <a:blip r:embed="rId2" cstate="print"/>
          <a:srcRect l="5964" t="7501" r="71520" b="55000"/>
          <a:stretch>
            <a:fillRect/>
          </a:stretch>
        </p:blipFill>
        <p:spPr>
          <a:xfrm>
            <a:off x="899592" y="404664"/>
            <a:ext cx="1224136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71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535</TotalTime>
  <Words>774</Words>
  <Application>Microsoft Office PowerPoint</Application>
  <PresentationFormat>Presentación en pantalla (4:3)</PresentationFormat>
  <Paragraphs>122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Arial (W1)</vt:lpstr>
      <vt:lpstr>Calibri</vt:lpstr>
      <vt:lpstr>Calibri Light</vt:lpstr>
      <vt:lpstr>Times New Roman</vt:lpstr>
      <vt:lpstr>Retrospección</vt:lpstr>
      <vt:lpstr>ASOCIACION  NACIONAL de FUNCIONARIOS  del  TRABAJO de CHILE </vt:lpstr>
      <vt:lpstr>ASOCIACION  NACIONAL de FUNCIONARIOS  del  TRABAJO de CHILE </vt:lpstr>
      <vt:lpstr>ASOCIACION  NACIONAL de FUNCIONARIOS  del  TRABAJO de CHILE </vt:lpstr>
      <vt:lpstr>ASOCIACION  NACIONAL de FUNCIONARIOS  del  TRABAJO de CHILE </vt:lpstr>
      <vt:lpstr>ASOCIACION  NACIONAL de FUNCIONARIOS  del  TRABAJO de CHILE </vt:lpstr>
      <vt:lpstr>ASOCIACION  NACIONAL de FUNCIONARIOS  del  TRABAJO de CHILE </vt:lpstr>
      <vt:lpstr>ASOCIACION  NACIONAL de FUNCIONARIOS  del  TRABAJO de CHILE </vt:lpstr>
      <vt:lpstr>ASOCIACION  NACIONAL de FUNCIONARIOS  del  TRABAJO de CHILE </vt:lpstr>
      <vt:lpstr>ASOCIACION  NACIONAL de FUNCIONARIOS  del  TRABAJO de CHILE </vt:lpstr>
      <vt:lpstr>ASOCIACION  NACIONAL de FUNCIONARIOS  del  TRABAJO de CHILE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rcampusano</dc:creator>
  <cp:lastModifiedBy>Raul Campusano Palma</cp:lastModifiedBy>
  <cp:revision>83</cp:revision>
  <cp:lastPrinted>2016-01-11T15:24:00Z</cp:lastPrinted>
  <dcterms:created xsi:type="dcterms:W3CDTF">2013-06-10T19:32:17Z</dcterms:created>
  <dcterms:modified xsi:type="dcterms:W3CDTF">2016-01-11T15:24:56Z</dcterms:modified>
</cp:coreProperties>
</file>